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handoutMasterIdLst>
    <p:handoutMasterId r:id="rId26"/>
  </p:handoutMasterIdLst>
  <p:sldIdLst>
    <p:sldId id="316" r:id="rId2"/>
    <p:sldId id="317" r:id="rId3"/>
    <p:sldId id="318" r:id="rId4"/>
    <p:sldId id="324" r:id="rId5"/>
    <p:sldId id="348" r:id="rId6"/>
    <p:sldId id="319" r:id="rId7"/>
    <p:sldId id="320" r:id="rId8"/>
    <p:sldId id="349" r:id="rId9"/>
    <p:sldId id="323" r:id="rId10"/>
    <p:sldId id="325" r:id="rId11"/>
    <p:sldId id="357" r:id="rId12"/>
    <p:sldId id="345" r:id="rId13"/>
    <p:sldId id="352" r:id="rId14"/>
    <p:sldId id="350" r:id="rId15"/>
    <p:sldId id="351" r:id="rId16"/>
    <p:sldId id="346" r:id="rId17"/>
    <p:sldId id="354" r:id="rId18"/>
    <p:sldId id="356" r:id="rId19"/>
    <p:sldId id="342" r:id="rId20"/>
    <p:sldId id="329" r:id="rId21"/>
    <p:sldId id="331" r:id="rId22"/>
    <p:sldId id="332" r:id="rId23"/>
    <p:sldId id="333" r:id="rId24"/>
  </p:sldIdLst>
  <p:sldSz cx="9144000" cy="6858000" type="screen4x3"/>
  <p:notesSz cx="6819900" cy="99187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70AD47"/>
    <a:srgbClr val="93C120"/>
    <a:srgbClr val="BAFF21"/>
    <a:srgbClr val="99CC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955290" cy="497658"/>
          </a:xfrm>
          <a:prstGeom prst="rect">
            <a:avLst/>
          </a:prstGeom>
        </p:spPr>
        <p:txBody>
          <a:bodyPr vert="horz" lIns="91010" tIns="45505" rIns="91010" bIns="45505" rtlCol="0"/>
          <a:lstStyle>
            <a:lvl1pPr algn="l">
              <a:defRPr sz="1200"/>
            </a:lvl1pPr>
          </a:lstStyle>
          <a:p>
            <a:endParaRPr lang="de-DE"/>
          </a:p>
        </p:txBody>
      </p:sp>
      <p:sp>
        <p:nvSpPr>
          <p:cNvPr id="3" name="Datumsplatzhalter 2"/>
          <p:cNvSpPr>
            <a:spLocks noGrp="1"/>
          </p:cNvSpPr>
          <p:nvPr>
            <p:ph type="dt" sz="quarter" idx="1"/>
          </p:nvPr>
        </p:nvSpPr>
        <p:spPr>
          <a:xfrm>
            <a:off x="3863032" y="2"/>
            <a:ext cx="2955290" cy="497658"/>
          </a:xfrm>
          <a:prstGeom prst="rect">
            <a:avLst/>
          </a:prstGeom>
        </p:spPr>
        <p:txBody>
          <a:bodyPr vert="horz" lIns="91010" tIns="45505" rIns="91010" bIns="45505" rtlCol="0"/>
          <a:lstStyle>
            <a:lvl1pPr algn="r">
              <a:defRPr sz="1200"/>
            </a:lvl1pPr>
          </a:lstStyle>
          <a:p>
            <a:fld id="{1488E5B8-6811-4071-A2B3-390D15F9E30D}" type="datetimeFigureOut">
              <a:rPr lang="de-DE" smtClean="0"/>
              <a:t>18.09.2024</a:t>
            </a:fld>
            <a:endParaRPr lang="de-DE"/>
          </a:p>
        </p:txBody>
      </p:sp>
      <p:sp>
        <p:nvSpPr>
          <p:cNvPr id="4" name="Fußzeilenplatzhalter 3"/>
          <p:cNvSpPr>
            <a:spLocks noGrp="1"/>
          </p:cNvSpPr>
          <p:nvPr>
            <p:ph type="ftr" sz="quarter" idx="2"/>
          </p:nvPr>
        </p:nvSpPr>
        <p:spPr>
          <a:xfrm>
            <a:off x="0" y="9421044"/>
            <a:ext cx="2955290" cy="497656"/>
          </a:xfrm>
          <a:prstGeom prst="rect">
            <a:avLst/>
          </a:prstGeom>
        </p:spPr>
        <p:txBody>
          <a:bodyPr vert="horz" lIns="91010" tIns="45505" rIns="91010" bIns="45505" rtlCol="0" anchor="b"/>
          <a:lstStyle>
            <a:lvl1pPr algn="l">
              <a:defRPr sz="1200"/>
            </a:lvl1pPr>
          </a:lstStyle>
          <a:p>
            <a:endParaRPr lang="de-DE"/>
          </a:p>
        </p:txBody>
      </p:sp>
      <p:sp>
        <p:nvSpPr>
          <p:cNvPr id="5" name="Foliennummernplatzhalter 4"/>
          <p:cNvSpPr>
            <a:spLocks noGrp="1"/>
          </p:cNvSpPr>
          <p:nvPr>
            <p:ph type="sldNum" sz="quarter" idx="3"/>
          </p:nvPr>
        </p:nvSpPr>
        <p:spPr>
          <a:xfrm>
            <a:off x="3863032" y="9421044"/>
            <a:ext cx="2955290" cy="497656"/>
          </a:xfrm>
          <a:prstGeom prst="rect">
            <a:avLst/>
          </a:prstGeom>
        </p:spPr>
        <p:txBody>
          <a:bodyPr vert="horz" lIns="91010" tIns="45505" rIns="91010" bIns="45505" rtlCol="0" anchor="b"/>
          <a:lstStyle>
            <a:lvl1pPr algn="r">
              <a:defRPr sz="1200"/>
            </a:lvl1pPr>
          </a:lstStyle>
          <a:p>
            <a:fld id="{2887C1AC-9ACC-4884-BEC2-8C12B3C55550}" type="slidenum">
              <a:rPr lang="de-DE" smtClean="0"/>
              <a:t>‹Nr.›</a:t>
            </a:fld>
            <a:endParaRPr lang="de-DE"/>
          </a:p>
        </p:txBody>
      </p:sp>
    </p:spTree>
    <p:extLst>
      <p:ext uri="{BB962C8B-B14F-4D97-AF65-F5344CB8AC3E}">
        <p14:creationId xmlns:p14="http://schemas.microsoft.com/office/powerpoint/2010/main" val="1238707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5290" cy="497123"/>
          </a:xfrm>
          <a:prstGeom prst="rect">
            <a:avLst/>
          </a:prstGeom>
        </p:spPr>
        <p:txBody>
          <a:bodyPr vert="horz" lIns="91010" tIns="45505" rIns="91010" bIns="45505" rtlCol="0"/>
          <a:lstStyle>
            <a:lvl1pPr algn="l">
              <a:defRPr sz="1200"/>
            </a:lvl1pPr>
          </a:lstStyle>
          <a:p>
            <a:endParaRPr lang="de-DE"/>
          </a:p>
        </p:txBody>
      </p:sp>
      <p:sp>
        <p:nvSpPr>
          <p:cNvPr id="3" name="Datumsplatzhalter 2"/>
          <p:cNvSpPr>
            <a:spLocks noGrp="1"/>
          </p:cNvSpPr>
          <p:nvPr>
            <p:ph type="dt" idx="1"/>
          </p:nvPr>
        </p:nvSpPr>
        <p:spPr>
          <a:xfrm>
            <a:off x="3863032" y="0"/>
            <a:ext cx="2955290" cy="497123"/>
          </a:xfrm>
          <a:prstGeom prst="rect">
            <a:avLst/>
          </a:prstGeom>
        </p:spPr>
        <p:txBody>
          <a:bodyPr vert="horz" lIns="91010" tIns="45505" rIns="91010" bIns="45505" rtlCol="0"/>
          <a:lstStyle>
            <a:lvl1pPr algn="r">
              <a:defRPr sz="1200"/>
            </a:lvl1pPr>
          </a:lstStyle>
          <a:p>
            <a:fld id="{BC469A58-37A9-447F-BDD6-0D45EE52CD96}" type="datetimeFigureOut">
              <a:rPr lang="de-DE" smtClean="0"/>
              <a:t>18.09.2024</a:t>
            </a:fld>
            <a:endParaRPr lang="de-DE"/>
          </a:p>
        </p:txBody>
      </p:sp>
      <p:sp>
        <p:nvSpPr>
          <p:cNvPr id="4" name="Folienbildplatzhalter 3"/>
          <p:cNvSpPr>
            <a:spLocks noGrp="1" noRot="1" noChangeAspect="1"/>
          </p:cNvSpPr>
          <p:nvPr>
            <p:ph type="sldImg" idx="2"/>
          </p:nvPr>
        </p:nvSpPr>
        <p:spPr>
          <a:xfrm>
            <a:off x="1177925" y="1239838"/>
            <a:ext cx="4464050" cy="3348037"/>
          </a:xfrm>
          <a:prstGeom prst="rect">
            <a:avLst/>
          </a:prstGeom>
          <a:noFill/>
          <a:ln w="12700">
            <a:solidFill>
              <a:prstClr val="black"/>
            </a:solidFill>
          </a:ln>
        </p:spPr>
        <p:txBody>
          <a:bodyPr vert="horz" lIns="91010" tIns="45505" rIns="91010" bIns="45505" rtlCol="0" anchor="ctr"/>
          <a:lstStyle/>
          <a:p>
            <a:endParaRPr lang="de-DE"/>
          </a:p>
        </p:txBody>
      </p:sp>
      <p:sp>
        <p:nvSpPr>
          <p:cNvPr id="5" name="Notizenplatzhalter 4"/>
          <p:cNvSpPr>
            <a:spLocks noGrp="1"/>
          </p:cNvSpPr>
          <p:nvPr>
            <p:ph type="body" sz="quarter" idx="3"/>
          </p:nvPr>
        </p:nvSpPr>
        <p:spPr>
          <a:xfrm>
            <a:off x="681991" y="4773325"/>
            <a:ext cx="5455920" cy="3905735"/>
          </a:xfrm>
          <a:prstGeom prst="rect">
            <a:avLst/>
          </a:prstGeom>
        </p:spPr>
        <p:txBody>
          <a:bodyPr vert="horz" lIns="91010" tIns="45505" rIns="91010" bIns="45505"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1578"/>
            <a:ext cx="2955290" cy="497123"/>
          </a:xfrm>
          <a:prstGeom prst="rect">
            <a:avLst/>
          </a:prstGeom>
        </p:spPr>
        <p:txBody>
          <a:bodyPr vert="horz" lIns="91010" tIns="45505" rIns="91010" bIns="45505" rtlCol="0" anchor="b"/>
          <a:lstStyle>
            <a:lvl1pPr algn="l">
              <a:defRPr sz="1200"/>
            </a:lvl1pPr>
          </a:lstStyle>
          <a:p>
            <a:endParaRPr lang="de-DE"/>
          </a:p>
        </p:txBody>
      </p:sp>
      <p:sp>
        <p:nvSpPr>
          <p:cNvPr id="7" name="Foliennummernplatzhalter 6"/>
          <p:cNvSpPr>
            <a:spLocks noGrp="1"/>
          </p:cNvSpPr>
          <p:nvPr>
            <p:ph type="sldNum" sz="quarter" idx="5"/>
          </p:nvPr>
        </p:nvSpPr>
        <p:spPr>
          <a:xfrm>
            <a:off x="3863032" y="9421578"/>
            <a:ext cx="2955290" cy="497123"/>
          </a:xfrm>
          <a:prstGeom prst="rect">
            <a:avLst/>
          </a:prstGeom>
        </p:spPr>
        <p:txBody>
          <a:bodyPr vert="horz" lIns="91010" tIns="45505" rIns="91010" bIns="45505" rtlCol="0" anchor="b"/>
          <a:lstStyle>
            <a:lvl1pPr algn="r">
              <a:defRPr sz="1200"/>
            </a:lvl1pPr>
          </a:lstStyle>
          <a:p>
            <a:fld id="{E6574227-6353-46C9-88E9-6F69D4F0C569}" type="slidenum">
              <a:rPr lang="de-DE" smtClean="0"/>
              <a:t>‹Nr.›</a:t>
            </a:fld>
            <a:endParaRPr lang="de-DE"/>
          </a:p>
        </p:txBody>
      </p:sp>
    </p:spTree>
    <p:extLst>
      <p:ext uri="{BB962C8B-B14F-4D97-AF65-F5344CB8AC3E}">
        <p14:creationId xmlns:p14="http://schemas.microsoft.com/office/powerpoint/2010/main" val="250365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r>
              <a:rPr lang="de-DE"/>
              <a:t>Mi, 08.11.2017</a:t>
            </a:r>
          </a:p>
        </p:txBody>
      </p:sp>
      <p:sp>
        <p:nvSpPr>
          <p:cNvPr id="5" name="Footer Placeholder 4"/>
          <p:cNvSpPr>
            <a:spLocks noGrp="1"/>
          </p:cNvSpPr>
          <p:nvPr>
            <p:ph type="ftr" sz="quarter" idx="11"/>
          </p:nvPr>
        </p:nvSpPr>
        <p:spPr/>
        <p:txBody>
          <a:bodyPr/>
          <a:lstStyle/>
          <a:p>
            <a:r>
              <a:rPr lang="de-DE"/>
              <a:t>Informationen zur Realschulabschlussprüfung, Laura Schneider, FBU Mathematik Sek I, SSA Albstadt</a:t>
            </a:r>
          </a:p>
        </p:txBody>
      </p:sp>
      <p:sp>
        <p:nvSpPr>
          <p:cNvPr id="6" name="Slide Number Placeholder 5"/>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72055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Mi, 08.11.2017</a:t>
            </a:r>
          </a:p>
        </p:txBody>
      </p:sp>
      <p:sp>
        <p:nvSpPr>
          <p:cNvPr id="5" name="Footer Placeholder 4"/>
          <p:cNvSpPr>
            <a:spLocks noGrp="1"/>
          </p:cNvSpPr>
          <p:nvPr>
            <p:ph type="ftr" sz="quarter" idx="11"/>
          </p:nvPr>
        </p:nvSpPr>
        <p:spPr/>
        <p:txBody>
          <a:bodyPr/>
          <a:lstStyle/>
          <a:p>
            <a:r>
              <a:rPr lang="de-DE"/>
              <a:t>Informationen zur Realschulabschlussprüfung, Laura Schneider, FBU Mathematik Sek I, SSA Albstadt</a:t>
            </a:r>
          </a:p>
        </p:txBody>
      </p:sp>
      <p:sp>
        <p:nvSpPr>
          <p:cNvPr id="6" name="Slide Number Placeholder 5"/>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240375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Mi, 08.11.2017</a:t>
            </a:r>
          </a:p>
        </p:txBody>
      </p:sp>
      <p:sp>
        <p:nvSpPr>
          <p:cNvPr id="5" name="Footer Placeholder 4"/>
          <p:cNvSpPr>
            <a:spLocks noGrp="1"/>
          </p:cNvSpPr>
          <p:nvPr>
            <p:ph type="ftr" sz="quarter" idx="11"/>
          </p:nvPr>
        </p:nvSpPr>
        <p:spPr/>
        <p:txBody>
          <a:bodyPr/>
          <a:lstStyle/>
          <a:p>
            <a:r>
              <a:rPr lang="de-DE"/>
              <a:t>Informationen zur Realschulabschlussprüfung, Laura Schneider, FBU Mathematik Sek I, SSA Albstadt</a:t>
            </a:r>
          </a:p>
        </p:txBody>
      </p:sp>
      <p:sp>
        <p:nvSpPr>
          <p:cNvPr id="6" name="Slide Number Placeholder 5"/>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203829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28650" y="158939"/>
            <a:ext cx="7886700" cy="656850"/>
          </a:xfrm>
        </p:spPr>
        <p:txBody>
          <a:bodyPr/>
          <a:lstStyle/>
          <a:p>
            <a:r>
              <a:rPr lang="de-DE" dirty="0"/>
              <a:t>Titelmasterformat durch Klicken bearbeiten</a:t>
            </a:r>
            <a:endParaRPr lang="en-US" dirty="0"/>
          </a:p>
        </p:txBody>
      </p:sp>
      <p:sp>
        <p:nvSpPr>
          <p:cNvPr id="3" name="Content Placeholder 2"/>
          <p:cNvSpPr>
            <a:spLocks noGrp="1"/>
          </p:cNvSpPr>
          <p:nvPr>
            <p:ph idx="1"/>
          </p:nvPr>
        </p:nvSpPr>
        <p:spPr>
          <a:xfrm>
            <a:off x="628650" y="1404280"/>
            <a:ext cx="7886700" cy="435133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a:xfrm>
            <a:off x="628650" y="6356351"/>
            <a:ext cx="1119468" cy="365125"/>
          </a:xfrm>
        </p:spPr>
        <p:txBody>
          <a:bodyPr/>
          <a:lstStyle>
            <a:lvl1pPr>
              <a:defRPr sz="1000"/>
            </a:lvl1pPr>
          </a:lstStyle>
          <a:p>
            <a:r>
              <a:rPr lang="de-DE" dirty="0"/>
              <a:t>Mi, 08.11.2017</a:t>
            </a:r>
          </a:p>
        </p:txBody>
      </p:sp>
      <p:sp>
        <p:nvSpPr>
          <p:cNvPr id="5" name="Footer Placeholder 4"/>
          <p:cNvSpPr>
            <a:spLocks noGrp="1"/>
          </p:cNvSpPr>
          <p:nvPr>
            <p:ph type="ftr" sz="quarter" idx="11"/>
          </p:nvPr>
        </p:nvSpPr>
        <p:spPr>
          <a:xfrm>
            <a:off x="1846728" y="6356351"/>
            <a:ext cx="5620871" cy="365125"/>
          </a:xfrm>
        </p:spPr>
        <p:txBody>
          <a:bodyPr/>
          <a:lstStyle>
            <a:lvl1pPr>
              <a:defRPr sz="1000"/>
            </a:lvl1pPr>
          </a:lstStyle>
          <a:p>
            <a:r>
              <a:rPr lang="de-DE" dirty="0"/>
              <a:t>Informationen zur Realschulabschlussprüfung, Laura Schneider, FBU Mathematik Sek I, SSA Albstadt</a:t>
            </a:r>
          </a:p>
        </p:txBody>
      </p:sp>
      <p:pic>
        <p:nvPicPr>
          <p:cNvPr id="12" name="Grafik 11"/>
          <p:cNvPicPr>
            <a:picLocks noChangeAspect="1"/>
          </p:cNvPicPr>
          <p:nvPr userDrawn="1"/>
        </p:nvPicPr>
        <p:blipFill>
          <a:blip r:embed="rId2">
            <a:duotone>
              <a:prstClr val="black"/>
              <a:schemeClr val="accent1">
                <a:lumMod val="75000"/>
                <a:tint val="45000"/>
                <a:satMod val="400000"/>
              </a:schemeClr>
            </a:duotone>
          </a:blip>
          <a:stretch>
            <a:fillRect/>
          </a:stretch>
        </p:blipFill>
        <p:spPr>
          <a:xfrm>
            <a:off x="0" y="2097"/>
            <a:ext cx="9144000" cy="957127"/>
          </a:xfrm>
          <a:prstGeom prst="rect">
            <a:avLst/>
          </a:prstGeom>
          <a:solidFill>
            <a:schemeClr val="accent1">
              <a:lumMod val="75000"/>
            </a:schemeClr>
          </a:solidFill>
          <a:ln>
            <a:solidFill>
              <a:schemeClr val="accent1">
                <a:lumMod val="75000"/>
              </a:schemeClr>
            </a:solidFill>
          </a:ln>
        </p:spPr>
      </p:pic>
      <p:sp>
        <p:nvSpPr>
          <p:cNvPr id="8" name="Slide Number Placeholder 5"/>
          <p:cNvSpPr>
            <a:spLocks noGrp="1"/>
          </p:cNvSpPr>
          <p:nvPr>
            <p:ph type="sldNum" sz="quarter" idx="4"/>
          </p:nvPr>
        </p:nvSpPr>
        <p:spPr>
          <a:xfrm>
            <a:off x="7566208" y="6356351"/>
            <a:ext cx="949141"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3644D6F-172F-4B66-9DC6-DBEF6842E70D}" type="slidenum">
              <a:rPr lang="de-DE" smtClean="0"/>
              <a:pPr/>
              <a:t>‹Nr.›</a:t>
            </a:fld>
            <a:endParaRPr lang="de-DE" dirty="0"/>
          </a:p>
        </p:txBody>
      </p:sp>
    </p:spTree>
    <p:extLst>
      <p:ext uri="{BB962C8B-B14F-4D97-AF65-F5344CB8AC3E}">
        <p14:creationId xmlns:p14="http://schemas.microsoft.com/office/powerpoint/2010/main" val="242293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r>
              <a:rPr lang="de-DE"/>
              <a:t>Mi, 08.11.2017</a:t>
            </a:r>
          </a:p>
        </p:txBody>
      </p:sp>
      <p:sp>
        <p:nvSpPr>
          <p:cNvPr id="5" name="Footer Placeholder 4"/>
          <p:cNvSpPr>
            <a:spLocks noGrp="1"/>
          </p:cNvSpPr>
          <p:nvPr>
            <p:ph type="ftr" sz="quarter" idx="11"/>
          </p:nvPr>
        </p:nvSpPr>
        <p:spPr/>
        <p:txBody>
          <a:bodyPr/>
          <a:lstStyle/>
          <a:p>
            <a:r>
              <a:rPr lang="de-DE"/>
              <a:t>Informationen zur Realschulabschlussprüfung, Laura Schneider, FBU Mathematik Sek I, SSA Albstadt</a:t>
            </a:r>
          </a:p>
        </p:txBody>
      </p:sp>
      <p:sp>
        <p:nvSpPr>
          <p:cNvPr id="6" name="Slide Number Placeholder 5"/>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289674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Mi, 08.11.2017</a:t>
            </a:r>
          </a:p>
        </p:txBody>
      </p:sp>
      <p:sp>
        <p:nvSpPr>
          <p:cNvPr id="6" name="Footer Placeholder 5"/>
          <p:cNvSpPr>
            <a:spLocks noGrp="1"/>
          </p:cNvSpPr>
          <p:nvPr>
            <p:ph type="ftr" sz="quarter" idx="11"/>
          </p:nvPr>
        </p:nvSpPr>
        <p:spPr/>
        <p:txBody>
          <a:bodyPr/>
          <a:lstStyle/>
          <a:p>
            <a:r>
              <a:rPr lang="de-DE"/>
              <a:t>Informationen zur Realschulabschlussprüfung, Laura Schneider, FBU Mathematik Sek I, SSA Albstadt</a:t>
            </a:r>
          </a:p>
        </p:txBody>
      </p:sp>
      <p:sp>
        <p:nvSpPr>
          <p:cNvPr id="7" name="Slide Number Placeholder 6"/>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1925339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Mi, 08.11.2017</a:t>
            </a:r>
          </a:p>
        </p:txBody>
      </p:sp>
      <p:sp>
        <p:nvSpPr>
          <p:cNvPr id="8" name="Footer Placeholder 7"/>
          <p:cNvSpPr>
            <a:spLocks noGrp="1"/>
          </p:cNvSpPr>
          <p:nvPr>
            <p:ph type="ftr" sz="quarter" idx="11"/>
          </p:nvPr>
        </p:nvSpPr>
        <p:spPr/>
        <p:txBody>
          <a:bodyPr/>
          <a:lstStyle/>
          <a:p>
            <a:r>
              <a:rPr lang="de-DE"/>
              <a:t>Informationen zur Realschulabschlussprüfung, Laura Schneider, FBU Mathematik Sek I, SSA Albstadt</a:t>
            </a:r>
          </a:p>
        </p:txBody>
      </p:sp>
      <p:sp>
        <p:nvSpPr>
          <p:cNvPr id="9" name="Slide Number Placeholder 8"/>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176802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r>
              <a:rPr lang="de-DE"/>
              <a:t>Mi, 08.11.2017</a:t>
            </a:r>
          </a:p>
        </p:txBody>
      </p:sp>
      <p:sp>
        <p:nvSpPr>
          <p:cNvPr id="4" name="Footer Placeholder 3"/>
          <p:cNvSpPr>
            <a:spLocks noGrp="1"/>
          </p:cNvSpPr>
          <p:nvPr>
            <p:ph type="ftr" sz="quarter" idx="11"/>
          </p:nvPr>
        </p:nvSpPr>
        <p:spPr/>
        <p:txBody>
          <a:bodyPr/>
          <a:lstStyle/>
          <a:p>
            <a:r>
              <a:rPr lang="de-DE"/>
              <a:t>Informationen zur Realschulabschlussprüfung, Laura Schneider, FBU Mathematik Sek I, SSA Albstadt</a:t>
            </a:r>
          </a:p>
        </p:txBody>
      </p:sp>
      <p:sp>
        <p:nvSpPr>
          <p:cNvPr id="5" name="Slide Number Placeholder 4"/>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3060991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t>Mi, 08.11.2017</a:t>
            </a:r>
          </a:p>
        </p:txBody>
      </p:sp>
      <p:sp>
        <p:nvSpPr>
          <p:cNvPr id="3" name="Footer Placeholder 2"/>
          <p:cNvSpPr>
            <a:spLocks noGrp="1"/>
          </p:cNvSpPr>
          <p:nvPr>
            <p:ph type="ftr" sz="quarter" idx="11"/>
          </p:nvPr>
        </p:nvSpPr>
        <p:spPr/>
        <p:txBody>
          <a:bodyPr/>
          <a:lstStyle/>
          <a:p>
            <a:r>
              <a:rPr lang="de-DE"/>
              <a:t>Informationen zur Realschulabschlussprüfung, Laura Schneider, FBU Mathematik Sek I, SSA Albstadt</a:t>
            </a:r>
          </a:p>
        </p:txBody>
      </p:sp>
      <p:sp>
        <p:nvSpPr>
          <p:cNvPr id="4" name="Slide Number Placeholder 3"/>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693717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r>
              <a:rPr lang="de-DE"/>
              <a:t>Mi, 08.11.2017</a:t>
            </a:r>
          </a:p>
        </p:txBody>
      </p:sp>
      <p:sp>
        <p:nvSpPr>
          <p:cNvPr id="6" name="Footer Placeholder 5"/>
          <p:cNvSpPr>
            <a:spLocks noGrp="1"/>
          </p:cNvSpPr>
          <p:nvPr>
            <p:ph type="ftr" sz="quarter" idx="11"/>
          </p:nvPr>
        </p:nvSpPr>
        <p:spPr/>
        <p:txBody>
          <a:bodyPr/>
          <a:lstStyle/>
          <a:p>
            <a:r>
              <a:rPr lang="de-DE"/>
              <a:t>Informationen zur Realschulabschlussprüfung, Laura Schneider, FBU Mathematik Sek I, SSA Albstadt</a:t>
            </a:r>
          </a:p>
        </p:txBody>
      </p:sp>
      <p:sp>
        <p:nvSpPr>
          <p:cNvPr id="7" name="Slide Number Placeholder 6"/>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392773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r>
              <a:rPr lang="de-DE"/>
              <a:t>Mi, 08.11.2017</a:t>
            </a:r>
          </a:p>
        </p:txBody>
      </p:sp>
      <p:sp>
        <p:nvSpPr>
          <p:cNvPr id="6" name="Footer Placeholder 5"/>
          <p:cNvSpPr>
            <a:spLocks noGrp="1"/>
          </p:cNvSpPr>
          <p:nvPr>
            <p:ph type="ftr" sz="quarter" idx="11"/>
          </p:nvPr>
        </p:nvSpPr>
        <p:spPr/>
        <p:txBody>
          <a:bodyPr/>
          <a:lstStyle/>
          <a:p>
            <a:r>
              <a:rPr lang="de-DE"/>
              <a:t>Informationen zur Realschulabschlussprüfung, Laura Schneider, FBU Mathematik Sek I, SSA Albstadt</a:t>
            </a:r>
          </a:p>
        </p:txBody>
      </p:sp>
      <p:sp>
        <p:nvSpPr>
          <p:cNvPr id="7" name="Slide Number Placeholder 6"/>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255990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Mi, 08.11.2017</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Informationen zur Realschulabschlussprüfung, Laura Schneider, FBU Mathematik Sek I, SSA Albstadt</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44D6F-172F-4B66-9DC6-DBEF6842E70D}" type="slidenum">
              <a:rPr lang="de-DE" smtClean="0"/>
              <a:t>‹Nr.›</a:t>
            </a:fld>
            <a:endParaRPr lang="de-DE"/>
          </a:p>
        </p:txBody>
      </p:sp>
    </p:spTree>
    <p:extLst>
      <p:ext uri="{BB962C8B-B14F-4D97-AF65-F5344CB8AC3E}">
        <p14:creationId xmlns:p14="http://schemas.microsoft.com/office/powerpoint/2010/main" val="911293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12396"/>
            <a:ext cx="8054546" cy="2441198"/>
          </a:xfrm>
        </p:spPr>
        <p:txBody>
          <a:bodyPr>
            <a:normAutofit/>
          </a:bodyPr>
          <a:lstStyle/>
          <a:p>
            <a:r>
              <a:rPr lang="de-DE" sz="5400" b="1" dirty="0">
                <a:solidFill>
                  <a:schemeClr val="accent1"/>
                </a:solidFill>
                <a:effectLst>
                  <a:outerShdw blurRad="38100" dist="38100" dir="2700000" algn="tl">
                    <a:srgbClr val="000000">
                      <a:alpha val="43137"/>
                    </a:srgbClr>
                  </a:outerShdw>
                </a:effectLst>
              </a:rPr>
              <a:t>Informationen zur Realschulabschlussprüfung</a:t>
            </a:r>
            <a:endParaRPr lang="de-DE" sz="5400" dirty="0">
              <a:solidFill>
                <a:schemeClr val="accent1"/>
              </a:solidFill>
              <a:effectLst>
                <a:outerShdw blurRad="38100" dist="38100" dir="2700000" algn="tl">
                  <a:srgbClr val="000000">
                    <a:alpha val="43137"/>
                  </a:srgbClr>
                </a:outerShdw>
              </a:effectLst>
            </a:endParaRPr>
          </a:p>
        </p:txBody>
      </p:sp>
      <p:sp>
        <p:nvSpPr>
          <p:cNvPr id="3" name="Untertitel 2"/>
          <p:cNvSpPr>
            <a:spLocks noGrp="1"/>
          </p:cNvSpPr>
          <p:nvPr>
            <p:ph type="subTitle" idx="1"/>
          </p:nvPr>
        </p:nvSpPr>
        <p:spPr>
          <a:xfrm>
            <a:off x="1143000" y="4853017"/>
            <a:ext cx="6858000" cy="1655762"/>
          </a:xfrm>
        </p:spPr>
        <p:txBody>
          <a:bodyPr>
            <a:noAutofit/>
          </a:bodyPr>
          <a:lstStyle/>
          <a:p>
            <a:endParaRPr lang="de-DE" sz="1400" dirty="0"/>
          </a:p>
          <a:p>
            <a:r>
              <a:rPr lang="de-DE" sz="4800" dirty="0"/>
              <a:t>Montag, 30.09.24</a:t>
            </a:r>
          </a:p>
        </p:txBody>
      </p:sp>
      <p:pic>
        <p:nvPicPr>
          <p:cNvPr id="6" name="Grafik 5">
            <a:extLst>
              <a:ext uri="{FF2B5EF4-FFF2-40B4-BE49-F238E27FC236}">
                <a16:creationId xmlns:a16="http://schemas.microsoft.com/office/drawing/2014/main" id="{2700ECBB-F73C-4F73-9D17-11DA37496A8C}"/>
              </a:ext>
            </a:extLst>
          </p:cNvPr>
          <p:cNvPicPr/>
          <p:nvPr/>
        </p:nvPicPr>
        <p:blipFill>
          <a:blip r:embed="rId2" cstate="print">
            <a:extLst>
              <a:ext uri="{28A0092B-C50C-407E-A947-70E740481C1C}">
                <a14:useLocalDpi xmlns:a14="http://schemas.microsoft.com/office/drawing/2010/main"/>
              </a:ext>
            </a:extLst>
          </a:blip>
          <a:stretch>
            <a:fillRect/>
          </a:stretch>
        </p:blipFill>
        <p:spPr>
          <a:xfrm>
            <a:off x="3445642" y="3582476"/>
            <a:ext cx="2252715" cy="944334"/>
          </a:xfrm>
          <a:prstGeom prst="rect">
            <a:avLst/>
          </a:prstGeom>
        </p:spPr>
      </p:pic>
    </p:spTree>
    <p:extLst>
      <p:ext uri="{BB962C8B-B14F-4D97-AF65-F5344CB8AC3E}">
        <p14:creationId xmlns:p14="http://schemas.microsoft.com/office/powerpoint/2010/main" val="2785522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4. Mündliche Prüfung D, M</a:t>
            </a:r>
          </a:p>
        </p:txBody>
      </p:sp>
      <p:sp>
        <p:nvSpPr>
          <p:cNvPr id="3" name="Inhaltsplatzhalter 2"/>
          <p:cNvSpPr>
            <a:spLocks noGrp="1"/>
          </p:cNvSpPr>
          <p:nvPr>
            <p:ph idx="1"/>
          </p:nvPr>
        </p:nvSpPr>
        <p:spPr>
          <a:xfrm>
            <a:off x="628650" y="1172486"/>
            <a:ext cx="7886700" cy="5510150"/>
          </a:xfrm>
        </p:spPr>
        <p:txBody>
          <a:bodyPr>
            <a:noAutofit/>
          </a:bodyPr>
          <a:lstStyle/>
          <a:p>
            <a:pPr lvl="0">
              <a:lnSpc>
                <a:spcPct val="120000"/>
              </a:lnSpc>
            </a:pPr>
            <a:r>
              <a:rPr lang="de-DE" sz="2000" dirty="0"/>
              <a:t>Nach Bekanntgabe der Ergebnisse der schriftlichen Prüfung und nach Beratung durch die Fachlehrer entscheidet der Schüler (in Absprache mit seinen Eltern), ob er sich für die mündliche Prüfung anmeldet. Die Anmeldung ist verbindlich!</a:t>
            </a:r>
          </a:p>
          <a:p>
            <a:pPr marL="0" lvl="0" indent="0">
              <a:lnSpc>
                <a:spcPct val="120000"/>
              </a:lnSpc>
              <a:buNone/>
            </a:pPr>
            <a:endParaRPr lang="de-DE" sz="2000" dirty="0"/>
          </a:p>
          <a:p>
            <a:pPr lvl="0"/>
            <a:r>
              <a:rPr lang="de-DE" sz="2000" dirty="0"/>
              <a:t>Dauer: ca. 15 Minuten, Prüfer = Fachlehrer / -in + weitere Lehrkraft</a:t>
            </a:r>
          </a:p>
          <a:p>
            <a:pPr marL="0" lvl="0" indent="0">
              <a:buNone/>
            </a:pPr>
            <a:endParaRPr lang="de-DE" sz="2000" dirty="0"/>
          </a:p>
          <a:p>
            <a:pPr lvl="0">
              <a:lnSpc>
                <a:spcPct val="120000"/>
              </a:lnSpc>
            </a:pPr>
            <a:r>
              <a:rPr lang="de-DE" sz="2000" dirty="0"/>
              <a:t>Die Note der mündlichen Prüfung wird 1:3 mit der Note der schriftlichen Prüfung verrechnet (schriftlich 3-fach, mündlich 1-fach)</a:t>
            </a:r>
          </a:p>
          <a:p>
            <a:pPr marL="0" lvl="0" indent="0">
              <a:buNone/>
            </a:pPr>
            <a:endParaRPr lang="de-DE" sz="2000" dirty="0"/>
          </a:p>
          <a:p>
            <a:r>
              <a:rPr lang="de-DE" sz="2000" dirty="0"/>
              <a:t>Der Fachlehrer erstellt die Prüfungsaufgaben auf Grundlage der Bildungsstandards 7 – 10 + Grundlagenwissen.</a:t>
            </a:r>
          </a:p>
          <a:p>
            <a:pPr marL="0" indent="0">
              <a:buNone/>
            </a:pPr>
            <a:endParaRPr lang="de-DE" sz="2000" dirty="0"/>
          </a:p>
          <a:p>
            <a:r>
              <a:rPr lang="de-DE" sz="2000" dirty="0"/>
              <a:t>Schwerpunktthema kann gewählt werden.</a:t>
            </a:r>
          </a:p>
        </p:txBody>
      </p:sp>
    </p:spTree>
    <p:extLst>
      <p:ext uri="{BB962C8B-B14F-4D97-AF65-F5344CB8AC3E}">
        <p14:creationId xmlns:p14="http://schemas.microsoft.com/office/powerpoint/2010/main" val="312054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4b. Gewichtung und Notenbildung</a:t>
            </a:r>
            <a:endParaRPr lang="de-DE" sz="4000" b="1" dirty="0">
              <a:effectLst>
                <a:outerShdw blurRad="38100" dist="38100" dir="2700000" algn="tl">
                  <a:srgbClr val="000000">
                    <a:alpha val="43137"/>
                  </a:srgbClr>
                </a:outerShdw>
              </a:effectLst>
            </a:endParaRPr>
          </a:p>
        </p:txBody>
      </p:sp>
      <p:sp>
        <p:nvSpPr>
          <p:cNvPr id="41" name="Inhaltsplatzhalter 40"/>
          <p:cNvSpPr>
            <a:spLocks noGrp="1"/>
          </p:cNvSpPr>
          <p:nvPr>
            <p:ph idx="1"/>
          </p:nvPr>
        </p:nvSpPr>
        <p:spPr/>
        <p:txBody>
          <a:bodyPr>
            <a:normAutofit/>
          </a:bodyPr>
          <a:lstStyle/>
          <a:p>
            <a:pPr marL="0" indent="0">
              <a:buNone/>
            </a:pPr>
            <a:r>
              <a:rPr lang="de-DE" sz="2200" dirty="0"/>
              <a:t>Die Note im Abschlusszeugnis in den Fächern Deutsch und Mathe setzt sich zusammen aus:</a:t>
            </a:r>
          </a:p>
          <a:p>
            <a:pPr marL="0" indent="0">
              <a:buNone/>
            </a:pPr>
            <a:endParaRPr lang="de-DE" sz="2200" dirty="0"/>
          </a:p>
          <a:p>
            <a:pPr marL="0" indent="0">
              <a:buNone/>
            </a:pPr>
            <a:endParaRPr lang="de-DE" sz="2200" dirty="0"/>
          </a:p>
          <a:p>
            <a:pPr marL="0" indent="0">
              <a:buNone/>
            </a:pPr>
            <a:endParaRPr lang="de-DE" sz="2200" dirty="0"/>
          </a:p>
          <a:p>
            <a:pPr marL="0" indent="0">
              <a:buNone/>
            </a:pPr>
            <a:endParaRPr lang="de-DE" sz="2200" dirty="0"/>
          </a:p>
          <a:p>
            <a:pPr marL="0" indent="0">
              <a:buNone/>
            </a:pPr>
            <a:endParaRPr lang="de-DE" sz="2200" dirty="0"/>
          </a:p>
          <a:p>
            <a:pPr marL="0" indent="0">
              <a:buNone/>
            </a:pPr>
            <a:r>
              <a:rPr lang="de-DE" sz="2200" dirty="0"/>
              <a:t>Wird eine mündliche Prüfung abgelegt, gilt:</a:t>
            </a:r>
          </a:p>
        </p:txBody>
      </p:sp>
      <p:sp>
        <p:nvSpPr>
          <p:cNvPr id="10" name="Rectangle 7"/>
          <p:cNvSpPr>
            <a:spLocks noChangeArrowheads="1"/>
          </p:cNvSpPr>
          <p:nvPr/>
        </p:nvSpPr>
        <p:spPr bwMode="auto">
          <a:xfrm>
            <a:off x="1622854" y="259903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pSp>
        <p:nvGrpSpPr>
          <p:cNvPr id="4" name="Gruppieren 3"/>
          <p:cNvGrpSpPr/>
          <p:nvPr/>
        </p:nvGrpSpPr>
        <p:grpSpPr>
          <a:xfrm>
            <a:off x="1584960" y="4947347"/>
            <a:ext cx="6050074" cy="1440180"/>
            <a:chOff x="1584960" y="4947347"/>
            <a:chExt cx="6050074" cy="1440180"/>
          </a:xfrm>
        </p:grpSpPr>
        <p:sp>
          <p:nvSpPr>
            <p:cNvPr id="32" name="Textfeld 18"/>
            <p:cNvSpPr txBox="1">
              <a:spLocks noChangeArrowheads="1"/>
            </p:cNvSpPr>
            <p:nvPr/>
          </p:nvSpPr>
          <p:spPr bwMode="auto">
            <a:xfrm>
              <a:off x="3918394" y="5175247"/>
              <a:ext cx="1440180" cy="884620"/>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de-DE"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37,5</a:t>
              </a:r>
              <a:r>
                <a:rPr lang="de-DE"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Schriftl.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Pr</a:t>
              </a:r>
              <a:r>
                <a:rPr lang="de-DE" sz="2000" b="1" dirty="0">
                  <a:effectLst/>
                  <a:latin typeface="Calibri" panose="020F0502020204030204" pitchFamily="34" charset="0"/>
                  <a:ea typeface="Calibri" panose="020F0502020204030204" pitchFamily="34" charset="0"/>
                  <a:cs typeface="Times New Roman" panose="02020603050405020304" pitchFamily="18"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pieren 2"/>
            <p:cNvGrpSpPr/>
            <p:nvPr/>
          </p:nvGrpSpPr>
          <p:grpSpPr>
            <a:xfrm>
              <a:off x="1584960" y="4947347"/>
              <a:ext cx="6050074" cy="1440180"/>
              <a:chOff x="1584960" y="4947347"/>
              <a:chExt cx="6050074" cy="1440180"/>
            </a:xfrm>
          </p:grpSpPr>
          <p:grpSp>
            <p:nvGrpSpPr>
              <p:cNvPr id="31" name="Group 23"/>
              <p:cNvGrpSpPr>
                <a:grpSpLocks/>
              </p:cNvGrpSpPr>
              <p:nvPr/>
            </p:nvGrpSpPr>
            <p:grpSpPr bwMode="auto">
              <a:xfrm>
                <a:off x="1584960" y="4947347"/>
                <a:ext cx="4535805" cy="1440180"/>
                <a:chOff x="1440" y="11624"/>
                <a:chExt cx="7143" cy="2268"/>
              </a:xfrm>
            </p:grpSpPr>
            <p:sp>
              <p:nvSpPr>
                <p:cNvPr id="34" name="Text Box 18"/>
                <p:cNvSpPr txBox="1">
                  <a:spLocks noChangeArrowheads="1"/>
                </p:cNvSpPr>
                <p:nvPr/>
              </p:nvSpPr>
              <p:spPr bwMode="auto">
                <a:xfrm>
                  <a:off x="1440" y="11624"/>
                  <a:ext cx="2268" cy="2268"/>
                </a:xfrm>
                <a:prstGeom prst="rect">
                  <a:avLst/>
                </a:prstGeom>
                <a:solidFill>
                  <a:schemeClr val="accent3">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de-DE" sz="2200" b="1" dirty="0">
                      <a:effectLst/>
                      <a:latin typeface="Calibri" panose="020F0502020204030204" pitchFamily="34" charset="0"/>
                      <a:ea typeface="Calibri" panose="020F0502020204030204" pitchFamily="34" charset="0"/>
                      <a:cs typeface="Times New Roman" panose="02020603050405020304" pitchFamily="18" charset="0"/>
                    </a:rPr>
                    <a:t>50 %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200" b="1" dirty="0">
                      <a:effectLst/>
                      <a:latin typeface="Calibri" panose="020F0502020204030204" pitchFamily="34" charset="0"/>
                      <a:ea typeface="Calibri" panose="020F0502020204030204" pitchFamily="34" charset="0"/>
                      <a:cs typeface="Times New Roman" panose="02020603050405020304" pitchFamily="18" charset="0"/>
                    </a:rPr>
                    <a:t>Jahres-leistung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20"/>
                <p:cNvSpPr txBox="1">
                  <a:spLocks noChangeArrowheads="1"/>
                </p:cNvSpPr>
                <p:nvPr/>
              </p:nvSpPr>
              <p:spPr bwMode="auto">
                <a:xfrm>
                  <a:off x="3747" y="11759"/>
                  <a:ext cx="1290" cy="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0"/>
                    </a:spcAft>
                  </a:pPr>
                  <a:r>
                    <a:rPr lang="de-DE" sz="6000" dirty="0">
                      <a:effectLst/>
                      <a:latin typeface="Calibri" panose="020F0502020204030204" pitchFamily="34" charset="0"/>
                      <a:ea typeface="Calibri" panose="020F0502020204030204" pitchFamily="34" charset="0"/>
                      <a:cs typeface="Times New Roman" panose="02020603050405020304" pitchFamily="18"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22"/>
                <p:cNvSpPr txBox="1">
                  <a:spLocks noChangeArrowheads="1"/>
                </p:cNvSpPr>
                <p:nvPr/>
              </p:nvSpPr>
              <p:spPr bwMode="auto">
                <a:xfrm>
                  <a:off x="7293" y="11699"/>
                  <a:ext cx="1290" cy="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0"/>
                    </a:spcAft>
                  </a:pPr>
                  <a:r>
                    <a:rPr lang="de-DE" sz="6000">
                      <a:effectLst/>
                      <a:latin typeface="Calibri" panose="020F0502020204030204" pitchFamily="34" charset="0"/>
                      <a:ea typeface="Calibri" panose="020F0502020204030204" pitchFamily="34" charset="0"/>
                      <a:cs typeface="Times New Roman" panose="02020603050405020304" pitchFamily="18" charset="0"/>
                    </a:rPr>
                    <a: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3" name="Textfeld 19"/>
              <p:cNvSpPr txBox="1">
                <a:spLocks noChangeArrowheads="1"/>
              </p:cNvSpPr>
              <p:nvPr/>
            </p:nvSpPr>
            <p:spPr bwMode="auto">
              <a:xfrm>
                <a:off x="6194854" y="5330495"/>
                <a:ext cx="1440180" cy="673883"/>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12,5 %</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de-DE" b="1" dirty="0" err="1">
                    <a:effectLst/>
                    <a:latin typeface="Calibri" panose="020F0502020204030204" pitchFamily="34" charset="0"/>
                    <a:ea typeface="Calibri" panose="020F0502020204030204" pitchFamily="34" charset="0"/>
                    <a:cs typeface="Times New Roman" panose="02020603050405020304" pitchFamily="18" charset="0"/>
                  </a:rPr>
                  <a:t>Mündl</a:t>
                </a:r>
                <a:r>
                  <a:rPr lang="de-DE" b="1" dirty="0">
                    <a:effectLst/>
                    <a:latin typeface="Calibri" panose="020F0502020204030204" pitchFamily="34" charset="0"/>
                    <a:ea typeface="Calibri" panose="020F0502020204030204" pitchFamily="34" charset="0"/>
                    <a:cs typeface="Times New Roman" panose="02020603050405020304" pitchFamily="18" charset="0"/>
                  </a:rPr>
                  <a:t>. </a:t>
                </a:r>
                <a:r>
                  <a:rPr lang="de-DE" b="1" dirty="0" err="1">
                    <a:effectLst/>
                    <a:latin typeface="Calibri" panose="020F0502020204030204" pitchFamily="34" charset="0"/>
                    <a:ea typeface="Calibri" panose="020F0502020204030204" pitchFamily="34" charset="0"/>
                    <a:cs typeface="Times New Roman" panose="02020603050405020304" pitchFamily="18" charset="0"/>
                  </a:rPr>
                  <a:t>Pr</a:t>
                </a:r>
                <a:r>
                  <a:rPr lang="de-DE" sz="2000" b="1" dirty="0">
                    <a:effectLst/>
                    <a:latin typeface="Calibri" panose="020F0502020204030204" pitchFamily="34" charset="0"/>
                    <a:ea typeface="Calibri" panose="020F0502020204030204" pitchFamily="34" charset="0"/>
                    <a:cs typeface="Times New Roman" panose="02020603050405020304" pitchFamily="18"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37" name="Gruppieren 36"/>
          <p:cNvGrpSpPr/>
          <p:nvPr/>
        </p:nvGrpSpPr>
        <p:grpSpPr>
          <a:xfrm>
            <a:off x="2475547" y="2059686"/>
            <a:ext cx="4192905" cy="1440180"/>
            <a:chOff x="0" y="0"/>
            <a:chExt cx="4192905" cy="1440180"/>
          </a:xfrm>
        </p:grpSpPr>
        <p:sp>
          <p:nvSpPr>
            <p:cNvPr id="38" name="Text Box 3"/>
            <p:cNvSpPr txBox="1">
              <a:spLocks noChangeArrowheads="1"/>
            </p:cNvSpPr>
            <p:nvPr/>
          </p:nvSpPr>
          <p:spPr bwMode="auto">
            <a:xfrm>
              <a:off x="0" y="0"/>
              <a:ext cx="1440180" cy="1440180"/>
            </a:xfrm>
            <a:prstGeom prst="rect">
              <a:avLst/>
            </a:prstGeom>
            <a:solidFill>
              <a:schemeClr val="accent3">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de-DE"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200" b="1" dirty="0">
                  <a:effectLst/>
                  <a:latin typeface="Calibri" panose="020F0502020204030204" pitchFamily="34" charset="0"/>
                  <a:ea typeface="Calibri" panose="020F0502020204030204" pitchFamily="34" charset="0"/>
                  <a:cs typeface="Times New Roman" panose="02020603050405020304" pitchFamily="18" charset="0"/>
                </a:rPr>
                <a:t>50 %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200" b="1" dirty="0">
                  <a:effectLst/>
                  <a:latin typeface="Calibri" panose="020F0502020204030204" pitchFamily="34" charset="0"/>
                  <a:ea typeface="Calibri" panose="020F0502020204030204" pitchFamily="34" charset="0"/>
                  <a:cs typeface="Times New Roman" panose="02020603050405020304" pitchFamily="18" charset="0"/>
                </a:rPr>
                <a:t>Jahres-leistung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4"/>
            <p:cNvSpPr txBox="1">
              <a:spLocks noChangeArrowheads="1"/>
            </p:cNvSpPr>
            <p:nvPr/>
          </p:nvSpPr>
          <p:spPr bwMode="auto">
            <a:xfrm>
              <a:off x="2752725" y="0"/>
              <a:ext cx="1440180" cy="1440180"/>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de-DE" sz="1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50 %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schriftliche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Prüfung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6"/>
            <p:cNvSpPr txBox="1">
              <a:spLocks noChangeArrowheads="1"/>
            </p:cNvSpPr>
            <p:nvPr/>
          </p:nvSpPr>
          <p:spPr bwMode="auto">
            <a:xfrm>
              <a:off x="1704975" y="171450"/>
              <a:ext cx="819150" cy="1026795"/>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de-DE" sz="6000" dirty="0">
                  <a:effectLst/>
                  <a:latin typeface="Calibri" panose="020F0502020204030204" pitchFamily="34" charset="0"/>
                  <a:ea typeface="Calibri" panose="020F0502020204030204" pitchFamily="34" charset="0"/>
                  <a:cs typeface="Times New Roman" panose="02020603050405020304" pitchFamily="18"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07672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5943" y="158939"/>
            <a:ext cx="8795657" cy="656850"/>
          </a:xfrm>
        </p:spPr>
        <p:txBody>
          <a:bodyPr>
            <a:normAutofit/>
          </a:bodyPr>
          <a:lstStyle/>
          <a:p>
            <a:pPr algn="ctr"/>
            <a:r>
              <a:rPr lang="de-DE" sz="4000" dirty="0">
                <a:effectLst>
                  <a:outerShdw blurRad="38100" dist="38100" dir="2700000" algn="tl">
                    <a:srgbClr val="000000">
                      <a:alpha val="43137"/>
                    </a:srgbClr>
                  </a:outerShdw>
                </a:effectLst>
              </a:rPr>
              <a:t>5a. Schriftliche Prüfung: WPF Französisch</a:t>
            </a:r>
          </a:p>
        </p:txBody>
      </p:sp>
      <p:sp>
        <p:nvSpPr>
          <p:cNvPr id="3" name="Inhaltsplatzhalter 2"/>
          <p:cNvSpPr>
            <a:spLocks noGrp="1"/>
          </p:cNvSpPr>
          <p:nvPr>
            <p:ph idx="1"/>
          </p:nvPr>
        </p:nvSpPr>
        <p:spPr>
          <a:xfrm>
            <a:off x="650421" y="1214735"/>
            <a:ext cx="7886700" cy="4908805"/>
          </a:xfrm>
        </p:spPr>
        <p:txBody>
          <a:bodyPr>
            <a:normAutofit lnSpcReduction="10000"/>
          </a:bodyPr>
          <a:lstStyle/>
          <a:p>
            <a:pPr lvl="0"/>
            <a:r>
              <a:rPr lang="de-DE" sz="2200" dirty="0"/>
              <a:t>Termin: Mi, 28. Mai 2025 </a:t>
            </a:r>
            <a:r>
              <a:rPr lang="de-DE" sz="2200" i="1" dirty="0"/>
              <a:t>(NT: Do, 26. Juni 2025)</a:t>
            </a:r>
            <a:endParaRPr lang="de-DE" sz="2200" dirty="0"/>
          </a:p>
          <a:p>
            <a:pPr lvl="0"/>
            <a:r>
              <a:rPr lang="de-DE" sz="2200" dirty="0"/>
              <a:t>Reine Bearbeitungszeit: 90 Minuten</a:t>
            </a:r>
          </a:p>
          <a:p>
            <a:r>
              <a:rPr lang="de-DE" sz="2200" dirty="0"/>
              <a:t>Inhalte: Bildungsstandards der Klassen 7 – 10 + Grundlagenwissen</a:t>
            </a:r>
          </a:p>
          <a:p>
            <a:pPr lvl="0"/>
            <a:r>
              <a:rPr lang="de-DE" sz="2200" dirty="0"/>
              <a:t>5 Teilbereiche der schriftlichen Prüfung:</a:t>
            </a:r>
          </a:p>
          <a:p>
            <a:pPr lvl="1">
              <a:lnSpc>
                <a:spcPct val="150000"/>
              </a:lnSpc>
            </a:pPr>
            <a:r>
              <a:rPr lang="de-DE" sz="2000" dirty="0"/>
              <a:t>Teil A: Hörverstehen </a:t>
            </a:r>
            <a:r>
              <a:rPr lang="de-DE" sz="2000" dirty="0">
                <a:sym typeface="Wingdings" panose="05000000000000000000" pitchFamily="2" charset="2"/>
              </a:rPr>
              <a:t> kein Wörterbuch</a:t>
            </a:r>
            <a:endParaRPr lang="de-DE" sz="2000" dirty="0"/>
          </a:p>
          <a:p>
            <a:pPr lvl="1">
              <a:lnSpc>
                <a:spcPct val="150000"/>
              </a:lnSpc>
            </a:pPr>
            <a:r>
              <a:rPr lang="de-DE" sz="2000" dirty="0"/>
              <a:t>Teil B: textorientierte Aufgabe</a:t>
            </a:r>
          </a:p>
          <a:p>
            <a:pPr lvl="1">
              <a:lnSpc>
                <a:spcPct val="150000"/>
              </a:lnSpc>
            </a:pPr>
            <a:r>
              <a:rPr lang="de-DE" sz="2000" dirty="0"/>
              <a:t>Teil C: kontextbezogene Aufgaben zu Wortschatz und grammatischen Strukturen</a:t>
            </a:r>
          </a:p>
          <a:p>
            <a:pPr lvl="1">
              <a:lnSpc>
                <a:spcPct val="150000"/>
              </a:lnSpc>
            </a:pPr>
            <a:r>
              <a:rPr lang="de-DE" sz="2000" dirty="0"/>
              <a:t>Teil D: themengebundene Sprachproduktion, rund 70 Wörter</a:t>
            </a:r>
          </a:p>
          <a:p>
            <a:pPr lvl="1">
              <a:lnSpc>
                <a:spcPct val="110000"/>
              </a:lnSpc>
            </a:pPr>
            <a:r>
              <a:rPr lang="de-DE" sz="2000" dirty="0"/>
              <a:t>Teil E: Anwendung erworbener Arbeitstechniken und methodischer Fertigkeiten</a:t>
            </a:r>
            <a:endParaRPr lang="de-DE" sz="2200" dirty="0"/>
          </a:p>
        </p:txBody>
      </p:sp>
    </p:spTree>
    <p:extLst>
      <p:ext uri="{BB962C8B-B14F-4D97-AF65-F5344CB8AC3E}">
        <p14:creationId xmlns:p14="http://schemas.microsoft.com/office/powerpoint/2010/main" val="183551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000" dirty="0">
                <a:effectLst>
                  <a:outerShdw blurRad="38100" dist="38100" dir="2700000" algn="tl">
                    <a:srgbClr val="000000">
                      <a:alpha val="43137"/>
                    </a:srgbClr>
                  </a:outerShdw>
                </a:effectLst>
              </a:rPr>
              <a:t>5a. Schriftliche Prüfung: WPF Französisch</a:t>
            </a:r>
          </a:p>
        </p:txBody>
      </p:sp>
      <p:sp>
        <p:nvSpPr>
          <p:cNvPr id="3" name="Inhaltsplatzhalter 2"/>
          <p:cNvSpPr>
            <a:spLocks noGrp="1"/>
          </p:cNvSpPr>
          <p:nvPr>
            <p:ph idx="1"/>
          </p:nvPr>
        </p:nvSpPr>
        <p:spPr>
          <a:xfrm>
            <a:off x="628650" y="1266152"/>
            <a:ext cx="7886700" cy="3347735"/>
          </a:xfrm>
        </p:spPr>
        <p:txBody>
          <a:bodyPr>
            <a:normAutofit/>
          </a:bodyPr>
          <a:lstStyle/>
          <a:p>
            <a:pPr lvl="0"/>
            <a:r>
              <a:rPr lang="de-DE" sz="2200" dirty="0"/>
              <a:t>Zugelassene Hilfsmittel:</a:t>
            </a:r>
          </a:p>
          <a:p>
            <a:pPr marL="0" lvl="0" indent="0">
              <a:buNone/>
            </a:pPr>
            <a:endParaRPr lang="de-DE" sz="2200" dirty="0"/>
          </a:p>
          <a:p>
            <a:pPr lvl="1"/>
            <a:r>
              <a:rPr lang="de-DE" sz="2200" dirty="0"/>
              <a:t>Für Teil A (Listening </a:t>
            </a:r>
            <a:r>
              <a:rPr lang="de-DE" sz="2200" dirty="0" err="1"/>
              <a:t>Comprehension</a:t>
            </a:r>
            <a:r>
              <a:rPr lang="de-DE" sz="2200" dirty="0"/>
              <a:t> – Hörverstehen) sind keine Hilfsmittel zugelassen.</a:t>
            </a:r>
          </a:p>
          <a:p>
            <a:pPr marL="457200" lvl="1" indent="0">
              <a:buNone/>
            </a:pPr>
            <a:endParaRPr lang="de-DE" sz="2200" dirty="0"/>
          </a:p>
          <a:p>
            <a:pPr lvl="1"/>
            <a:r>
              <a:rPr lang="de-DE" sz="2200" dirty="0"/>
              <a:t>Für die Teile B, C, D, E ist ein zweisprachiges Wörterbuch zugelassen.</a:t>
            </a:r>
          </a:p>
        </p:txBody>
      </p:sp>
      <p:pic>
        <p:nvPicPr>
          <p:cNvPr id="5" name="Grafik 4"/>
          <p:cNvPicPr>
            <a:picLocks noChangeAspect="1"/>
          </p:cNvPicPr>
          <p:nvPr/>
        </p:nvPicPr>
        <p:blipFill rotWithShape="1">
          <a:blip r:embed="rId2"/>
          <a:srcRect l="24940" t="34096" r="28193" b="47698"/>
          <a:stretch/>
        </p:blipFill>
        <p:spPr>
          <a:xfrm>
            <a:off x="342211" y="4149850"/>
            <a:ext cx="8369451" cy="1828799"/>
          </a:xfrm>
          <a:prstGeom prst="rect">
            <a:avLst/>
          </a:prstGeom>
        </p:spPr>
      </p:pic>
    </p:spTree>
    <p:extLst>
      <p:ext uri="{BB962C8B-B14F-4D97-AF65-F5344CB8AC3E}">
        <p14:creationId xmlns:p14="http://schemas.microsoft.com/office/powerpoint/2010/main" val="1679919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000" dirty="0">
                <a:effectLst>
                  <a:outerShdw blurRad="38100" dist="38100" dir="2700000" algn="tl">
                    <a:srgbClr val="000000">
                      <a:alpha val="43137"/>
                    </a:srgbClr>
                  </a:outerShdw>
                </a:effectLst>
              </a:rPr>
              <a:t>5a. Kommunikationsprüfung Französisch</a:t>
            </a:r>
          </a:p>
        </p:txBody>
      </p:sp>
      <p:sp>
        <p:nvSpPr>
          <p:cNvPr id="3" name="Inhaltsplatzhalter 2"/>
          <p:cNvSpPr>
            <a:spLocks noGrp="1"/>
          </p:cNvSpPr>
          <p:nvPr>
            <p:ph idx="1"/>
          </p:nvPr>
        </p:nvSpPr>
        <p:spPr>
          <a:xfrm>
            <a:off x="628650" y="1404279"/>
            <a:ext cx="8261962" cy="5079647"/>
          </a:xfrm>
        </p:spPr>
        <p:txBody>
          <a:bodyPr>
            <a:normAutofit/>
          </a:bodyPr>
          <a:lstStyle/>
          <a:p>
            <a:pPr>
              <a:lnSpc>
                <a:spcPct val="150000"/>
              </a:lnSpc>
            </a:pPr>
            <a:r>
              <a:rPr lang="de-DE" sz="2200" dirty="0"/>
              <a:t>Termin: Zeitraum vom </a:t>
            </a:r>
            <a:r>
              <a:rPr lang="de-DE" sz="2400" dirty="0"/>
              <a:t>31.März bis 04.April 2025</a:t>
            </a:r>
            <a:endParaRPr lang="de-DE" sz="2200" dirty="0"/>
          </a:p>
          <a:p>
            <a:pPr>
              <a:lnSpc>
                <a:spcPct val="150000"/>
              </a:lnSpc>
            </a:pPr>
            <a:r>
              <a:rPr lang="de-DE" sz="2200" dirty="0"/>
              <a:t>Prüferin: Fachlehrer / in + weitere Lehrkraft</a:t>
            </a:r>
          </a:p>
          <a:p>
            <a:pPr>
              <a:lnSpc>
                <a:spcPct val="150000"/>
              </a:lnSpc>
            </a:pPr>
            <a:r>
              <a:rPr lang="de-DE" sz="2200" dirty="0"/>
              <a:t>Prüfungsdauer: ca. 10 min pro Schüler </a:t>
            </a:r>
          </a:p>
          <a:p>
            <a:pPr>
              <a:lnSpc>
                <a:spcPct val="150000"/>
              </a:lnSpc>
            </a:pPr>
            <a:r>
              <a:rPr lang="de-DE" sz="2200" dirty="0"/>
              <a:t>2 Teile:</a:t>
            </a:r>
          </a:p>
          <a:p>
            <a:pPr lvl="1">
              <a:lnSpc>
                <a:spcPct val="150000"/>
              </a:lnSpc>
            </a:pPr>
            <a:r>
              <a:rPr lang="de-DE" sz="2200" dirty="0"/>
              <a:t>Monologisches Sprechen (Präsentation eines Schwerpunktthemas)</a:t>
            </a:r>
          </a:p>
          <a:p>
            <a:pPr lvl="1">
              <a:lnSpc>
                <a:spcPct val="150000"/>
              </a:lnSpc>
            </a:pPr>
            <a:r>
              <a:rPr lang="de-DE" sz="2200" dirty="0"/>
              <a:t>Dialogisches Sprechen (kommunikativ-situative Aufgabenformen)</a:t>
            </a:r>
          </a:p>
        </p:txBody>
      </p:sp>
    </p:spTree>
    <p:extLst>
      <p:ext uri="{BB962C8B-B14F-4D97-AF65-F5344CB8AC3E}">
        <p14:creationId xmlns:p14="http://schemas.microsoft.com/office/powerpoint/2010/main" val="7863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5943" y="158939"/>
            <a:ext cx="8795657" cy="656850"/>
          </a:xfrm>
        </p:spPr>
        <p:txBody>
          <a:bodyPr>
            <a:normAutofit/>
          </a:bodyPr>
          <a:lstStyle/>
          <a:p>
            <a:pPr algn="ctr"/>
            <a:r>
              <a:rPr lang="de-DE" sz="4000" dirty="0">
                <a:effectLst>
                  <a:outerShdw blurRad="38100" dist="38100" dir="2700000" algn="tl">
                    <a:srgbClr val="000000">
                      <a:alpha val="43137"/>
                    </a:srgbClr>
                  </a:outerShdw>
                </a:effectLst>
              </a:rPr>
              <a:t>5b. Schriftliche Prüfung: WPF Technik</a:t>
            </a:r>
          </a:p>
        </p:txBody>
      </p:sp>
      <p:sp>
        <p:nvSpPr>
          <p:cNvPr id="3" name="Inhaltsplatzhalter 2"/>
          <p:cNvSpPr>
            <a:spLocks noGrp="1"/>
          </p:cNvSpPr>
          <p:nvPr>
            <p:ph idx="1"/>
          </p:nvPr>
        </p:nvSpPr>
        <p:spPr>
          <a:xfrm>
            <a:off x="650421" y="1214735"/>
            <a:ext cx="7886700" cy="5395385"/>
          </a:xfrm>
        </p:spPr>
        <p:txBody>
          <a:bodyPr>
            <a:normAutofit/>
          </a:bodyPr>
          <a:lstStyle/>
          <a:p>
            <a:r>
              <a:rPr lang="de-DE" sz="2200" dirty="0"/>
              <a:t>Termin: Mi, 28. Mai 2025 </a:t>
            </a:r>
            <a:r>
              <a:rPr lang="de-DE" sz="2200" i="1" dirty="0"/>
              <a:t>(NT: Do, 26. Juni 2025)</a:t>
            </a:r>
            <a:endParaRPr lang="de-DE" sz="2200" dirty="0">
              <a:solidFill>
                <a:srgbClr val="FF0000"/>
              </a:solidFill>
            </a:endParaRPr>
          </a:p>
          <a:p>
            <a:pPr lvl="0"/>
            <a:r>
              <a:rPr lang="de-DE" sz="2200" dirty="0"/>
              <a:t>Reine Bearbeitungszeit: 90 Minuten</a:t>
            </a:r>
          </a:p>
          <a:p>
            <a:pPr lvl="0"/>
            <a:r>
              <a:rPr lang="de-DE" sz="2200" dirty="0"/>
              <a:t>Inhalte: Bildungsstandards der Klassen 7 – 10 + Grundlagenwissen</a:t>
            </a:r>
          </a:p>
          <a:p>
            <a:pPr lvl="0"/>
            <a:r>
              <a:rPr lang="de-DE" sz="2200" dirty="0"/>
              <a:t>Prüfungsteile</a:t>
            </a:r>
          </a:p>
          <a:p>
            <a:pPr lvl="1"/>
            <a:r>
              <a:rPr lang="de-DE" sz="2000" u="dotted" dirty="0"/>
              <a:t>Pflichtteil A1:</a:t>
            </a:r>
            <a:endParaRPr lang="de-DE" sz="2000" dirty="0"/>
          </a:p>
          <a:p>
            <a:pPr lvl="2"/>
            <a:r>
              <a:rPr lang="de-DE" dirty="0"/>
              <a:t>„Werkstoffe und Produkte“ und „Produktionstechnik“</a:t>
            </a:r>
          </a:p>
          <a:p>
            <a:pPr lvl="1"/>
            <a:r>
              <a:rPr lang="de-DE" sz="2000" u="dotted" dirty="0"/>
              <a:t>Pflichtteil A2:</a:t>
            </a:r>
            <a:endParaRPr lang="de-DE" sz="2000" dirty="0"/>
          </a:p>
          <a:p>
            <a:pPr lvl="2"/>
            <a:r>
              <a:rPr lang="de-DE" dirty="0"/>
              <a:t>„Systeme und Prozesse“</a:t>
            </a:r>
            <a:endParaRPr lang="de-DE" sz="1200" dirty="0"/>
          </a:p>
          <a:p>
            <a:pPr lvl="1"/>
            <a:r>
              <a:rPr lang="de-DE" sz="2000" u="dotted" dirty="0" err="1"/>
              <a:t>Wahlteil</a:t>
            </a:r>
            <a:r>
              <a:rPr lang="de-DE" sz="2000" u="dotted" dirty="0"/>
              <a:t> B:</a:t>
            </a:r>
          </a:p>
          <a:p>
            <a:pPr lvl="2"/>
            <a:r>
              <a:rPr lang="de-DE" dirty="0"/>
              <a:t>„Mensch und Technik“ </a:t>
            </a:r>
          </a:p>
          <a:p>
            <a:pPr marL="914400" lvl="2" indent="0">
              <a:buNone/>
            </a:pPr>
            <a:r>
              <a:rPr lang="de-DE" dirty="0"/>
              <a:t>    (B1 Bautechnik, B2 Versorgung und Entsorgung, B3 Mobilität)</a:t>
            </a:r>
          </a:p>
          <a:p>
            <a:pPr lvl="2">
              <a:buFont typeface="Wingdings" panose="05000000000000000000" pitchFamily="2" charset="2"/>
              <a:buChar char="à"/>
            </a:pPr>
            <a:r>
              <a:rPr lang="de-DE" dirty="0">
                <a:sym typeface="Wingdings" panose="05000000000000000000" pitchFamily="2" charset="2"/>
              </a:rPr>
              <a:t>Aufgaben zu zwei der drei Bereiche werden gestellt, S. wählen </a:t>
            </a:r>
          </a:p>
          <a:p>
            <a:pPr marL="914400" lvl="2" indent="0">
              <a:buNone/>
            </a:pPr>
            <a:r>
              <a:rPr lang="de-DE" dirty="0">
                <a:sym typeface="Wingdings" panose="05000000000000000000" pitchFamily="2" charset="2"/>
              </a:rPr>
              <a:t>    einen Bereich aus.</a:t>
            </a:r>
          </a:p>
          <a:p>
            <a:r>
              <a:rPr lang="de-DE" sz="2200" dirty="0">
                <a:sym typeface="Wingdings" panose="05000000000000000000" pitchFamily="2" charset="2"/>
              </a:rPr>
              <a:t>Zugelassene Hilfsmittel: Zeichengeräte, TR, Liste mit Schaltzeichen</a:t>
            </a:r>
          </a:p>
        </p:txBody>
      </p:sp>
    </p:spTree>
    <p:extLst>
      <p:ext uri="{BB962C8B-B14F-4D97-AF65-F5344CB8AC3E}">
        <p14:creationId xmlns:p14="http://schemas.microsoft.com/office/powerpoint/2010/main" val="47012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5b. Fachpraktische Prüfung in Technik</a:t>
            </a:r>
          </a:p>
        </p:txBody>
      </p:sp>
      <p:sp>
        <p:nvSpPr>
          <p:cNvPr id="3" name="Inhaltsplatzhalter 2"/>
          <p:cNvSpPr>
            <a:spLocks noGrp="1"/>
          </p:cNvSpPr>
          <p:nvPr>
            <p:ph idx="1"/>
          </p:nvPr>
        </p:nvSpPr>
        <p:spPr>
          <a:xfrm>
            <a:off x="628650" y="1227438"/>
            <a:ext cx="7886700" cy="5107455"/>
          </a:xfrm>
        </p:spPr>
        <p:txBody>
          <a:bodyPr>
            <a:normAutofit/>
          </a:bodyPr>
          <a:lstStyle/>
          <a:p>
            <a:pPr>
              <a:lnSpc>
                <a:spcPct val="150000"/>
              </a:lnSpc>
            </a:pPr>
            <a:r>
              <a:rPr lang="de-DE" sz="2000" dirty="0"/>
              <a:t>Termin: 31.März bis 04.April 2025</a:t>
            </a:r>
          </a:p>
          <a:p>
            <a:pPr>
              <a:lnSpc>
                <a:spcPct val="150000"/>
              </a:lnSpc>
            </a:pPr>
            <a:r>
              <a:rPr lang="de-DE" sz="2000" dirty="0"/>
              <a:t>Prüfer: Fachlehrer / -in + weiterer Techniklehrer / -in</a:t>
            </a:r>
          </a:p>
          <a:p>
            <a:pPr>
              <a:lnSpc>
                <a:spcPct val="150000"/>
              </a:lnSpc>
            </a:pPr>
            <a:r>
              <a:rPr lang="de-DE" sz="2000" dirty="0"/>
              <a:t>Stoff: Bildungsstandards Klasse 7 – 10</a:t>
            </a:r>
          </a:p>
          <a:p>
            <a:pPr>
              <a:lnSpc>
                <a:spcPct val="150000"/>
              </a:lnSpc>
            </a:pPr>
            <a:r>
              <a:rPr lang="de-DE" sz="2000" dirty="0"/>
              <a:t>Praktischer Teil (6 – 9 Schulstunden) + Prüfungsgespräch (15 min)</a:t>
            </a:r>
          </a:p>
          <a:p>
            <a:pPr>
              <a:lnSpc>
                <a:spcPct val="100000"/>
              </a:lnSpc>
            </a:pPr>
            <a:r>
              <a:rPr lang="de-DE" sz="2000" dirty="0"/>
              <a:t>Vorgegebene Aufgabenbereiche, Aufgabenstellung kommt vom Fachlehrer</a:t>
            </a:r>
          </a:p>
          <a:p>
            <a:pPr>
              <a:lnSpc>
                <a:spcPct val="150000"/>
              </a:lnSpc>
            </a:pPr>
            <a:r>
              <a:rPr lang="de-DE" sz="2000" dirty="0"/>
              <a:t>Vorgegebene Bewertungskriterien</a:t>
            </a:r>
          </a:p>
        </p:txBody>
      </p:sp>
    </p:spTree>
    <p:extLst>
      <p:ext uri="{BB962C8B-B14F-4D97-AF65-F5344CB8AC3E}">
        <p14:creationId xmlns:p14="http://schemas.microsoft.com/office/powerpoint/2010/main" val="306036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5943" y="158939"/>
            <a:ext cx="8795657" cy="656850"/>
          </a:xfrm>
        </p:spPr>
        <p:txBody>
          <a:bodyPr>
            <a:normAutofit/>
          </a:bodyPr>
          <a:lstStyle/>
          <a:p>
            <a:pPr algn="ctr"/>
            <a:r>
              <a:rPr lang="de-DE" sz="4000" dirty="0">
                <a:effectLst>
                  <a:outerShdw blurRad="38100" dist="38100" dir="2700000" algn="tl">
                    <a:srgbClr val="000000">
                      <a:alpha val="43137"/>
                    </a:srgbClr>
                  </a:outerShdw>
                </a:effectLst>
              </a:rPr>
              <a:t>5c. Schriftliche Prüfung: WPF AES</a:t>
            </a:r>
          </a:p>
        </p:txBody>
      </p:sp>
      <p:sp>
        <p:nvSpPr>
          <p:cNvPr id="3" name="Inhaltsplatzhalter 2"/>
          <p:cNvSpPr>
            <a:spLocks noGrp="1"/>
          </p:cNvSpPr>
          <p:nvPr>
            <p:ph idx="1"/>
          </p:nvPr>
        </p:nvSpPr>
        <p:spPr>
          <a:xfrm>
            <a:off x="650421" y="1214735"/>
            <a:ext cx="7886700" cy="5395385"/>
          </a:xfrm>
        </p:spPr>
        <p:txBody>
          <a:bodyPr>
            <a:normAutofit/>
          </a:bodyPr>
          <a:lstStyle/>
          <a:p>
            <a:r>
              <a:rPr lang="de-DE" sz="2200" dirty="0"/>
              <a:t>Termin: Mi, 28. Mai 2025 </a:t>
            </a:r>
            <a:r>
              <a:rPr lang="de-DE" sz="2200" i="1" dirty="0"/>
              <a:t>(NT: Do, 26. Juni 2025)</a:t>
            </a:r>
            <a:endParaRPr lang="de-DE" sz="2200" dirty="0"/>
          </a:p>
          <a:p>
            <a:pPr lvl="0"/>
            <a:r>
              <a:rPr lang="de-DE" sz="2200" dirty="0"/>
              <a:t>Reine Bearbeitungszeit: 90 Minuten</a:t>
            </a:r>
          </a:p>
          <a:p>
            <a:pPr lvl="0"/>
            <a:r>
              <a:rPr lang="de-DE" sz="2200" dirty="0"/>
              <a:t>Prüfungsteile</a:t>
            </a:r>
          </a:p>
          <a:p>
            <a:pPr lvl="1"/>
            <a:r>
              <a:rPr lang="de-DE" sz="2000" u="dotted" dirty="0"/>
              <a:t>Pflichtteil A (bezieht sich auf Bildungsstandard 10)</a:t>
            </a:r>
            <a:endParaRPr lang="de-DE" sz="2000" dirty="0"/>
          </a:p>
          <a:p>
            <a:pPr marL="914400" lvl="2" indent="0">
              <a:buNone/>
            </a:pPr>
            <a:r>
              <a:rPr lang="de-DE" dirty="0"/>
              <a:t>1. Kompetenzfeld Ernährung und Gesundheit</a:t>
            </a:r>
          </a:p>
          <a:p>
            <a:pPr marL="914400" lvl="2" indent="0">
              <a:buNone/>
            </a:pPr>
            <a:r>
              <a:rPr lang="de-DE" dirty="0"/>
              <a:t>2. Kompetenzfeld Lebensgestaltung und Konsum</a:t>
            </a:r>
          </a:p>
          <a:p>
            <a:pPr lvl="2">
              <a:buFont typeface="Wingdings" panose="05000000000000000000" pitchFamily="2" charset="2"/>
              <a:buChar char="à"/>
            </a:pPr>
            <a:r>
              <a:rPr lang="de-DE" dirty="0">
                <a:sym typeface="Wingdings" panose="05000000000000000000" pitchFamily="2" charset="2"/>
              </a:rPr>
              <a:t>Insgesamt vier Aufgaben, alle müssen bearbeitet werden.</a:t>
            </a:r>
          </a:p>
          <a:p>
            <a:pPr marL="914400" lvl="2" indent="0">
              <a:buNone/>
            </a:pPr>
            <a:endParaRPr lang="de-DE" dirty="0">
              <a:sym typeface="Wingdings" panose="05000000000000000000" pitchFamily="2" charset="2"/>
            </a:endParaRPr>
          </a:p>
          <a:p>
            <a:pPr lvl="1"/>
            <a:r>
              <a:rPr lang="de-DE" sz="2000" u="dotted" dirty="0" err="1"/>
              <a:t>Wahlteil</a:t>
            </a:r>
            <a:r>
              <a:rPr lang="de-DE" sz="2000" u="dotted" dirty="0"/>
              <a:t> B (bezieht sich auf Bildungsstandards 7 – 9)</a:t>
            </a:r>
          </a:p>
          <a:p>
            <a:pPr marL="914400" lvl="2" indent="0">
              <a:buNone/>
            </a:pPr>
            <a:r>
              <a:rPr lang="de-DE" dirty="0"/>
              <a:t>1. Kompetenzfelder  Ernährung</a:t>
            </a:r>
          </a:p>
          <a:p>
            <a:pPr marL="914400" lvl="2" indent="0">
              <a:buNone/>
            </a:pPr>
            <a:r>
              <a:rPr lang="de-DE" dirty="0"/>
              <a:t>2. Kompetenzfeld Gesundheit  </a:t>
            </a:r>
          </a:p>
          <a:p>
            <a:pPr lvl="2">
              <a:buFont typeface="Wingdings" panose="05000000000000000000" pitchFamily="2" charset="2"/>
              <a:buChar char="à"/>
            </a:pPr>
            <a:r>
              <a:rPr lang="de-DE" dirty="0">
                <a:sym typeface="Wingdings" panose="05000000000000000000" pitchFamily="2" charset="2"/>
              </a:rPr>
              <a:t>Zwei Aufgaben mit je einem Schwerpunktthema, eine muss bearbeitet werden.</a:t>
            </a:r>
          </a:p>
          <a:p>
            <a:r>
              <a:rPr lang="de-DE" sz="2200" dirty="0">
                <a:sym typeface="Wingdings" panose="05000000000000000000" pitchFamily="2" charset="2"/>
              </a:rPr>
              <a:t>Keine Hilfsmittel zugelassen!</a:t>
            </a:r>
          </a:p>
        </p:txBody>
      </p:sp>
    </p:spTree>
    <p:extLst>
      <p:ext uri="{BB962C8B-B14F-4D97-AF65-F5344CB8AC3E}">
        <p14:creationId xmlns:p14="http://schemas.microsoft.com/office/powerpoint/2010/main" val="382276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5c. Fachpraktische Prüfung in AES</a:t>
            </a:r>
          </a:p>
        </p:txBody>
      </p:sp>
      <p:sp>
        <p:nvSpPr>
          <p:cNvPr id="3" name="Inhaltsplatzhalter 2"/>
          <p:cNvSpPr>
            <a:spLocks noGrp="1"/>
          </p:cNvSpPr>
          <p:nvPr>
            <p:ph idx="1"/>
          </p:nvPr>
        </p:nvSpPr>
        <p:spPr>
          <a:xfrm>
            <a:off x="628650" y="1227438"/>
            <a:ext cx="7886700" cy="5107455"/>
          </a:xfrm>
        </p:spPr>
        <p:txBody>
          <a:bodyPr>
            <a:normAutofit/>
          </a:bodyPr>
          <a:lstStyle/>
          <a:p>
            <a:pPr>
              <a:lnSpc>
                <a:spcPct val="150000"/>
              </a:lnSpc>
            </a:pPr>
            <a:r>
              <a:rPr lang="de-DE" sz="2000" dirty="0"/>
              <a:t>Termin: 31.März bis 04.April 2025</a:t>
            </a:r>
          </a:p>
          <a:p>
            <a:pPr>
              <a:lnSpc>
                <a:spcPct val="150000"/>
              </a:lnSpc>
            </a:pPr>
            <a:r>
              <a:rPr lang="de-DE" sz="2000" dirty="0"/>
              <a:t>Prüferinnen: Fachlehrer / in + weiterer AES – Lehrer / -in</a:t>
            </a:r>
          </a:p>
          <a:p>
            <a:pPr>
              <a:lnSpc>
                <a:spcPct val="150000"/>
              </a:lnSpc>
            </a:pPr>
            <a:r>
              <a:rPr lang="de-DE" sz="2000" dirty="0"/>
              <a:t>Stoff: Bildungsstandards Klasse 7 – 10</a:t>
            </a:r>
          </a:p>
          <a:p>
            <a:pPr>
              <a:lnSpc>
                <a:spcPct val="150000"/>
              </a:lnSpc>
            </a:pPr>
            <a:r>
              <a:rPr lang="de-DE" sz="2000" dirty="0"/>
              <a:t>Praktischer Teil (6 – 9 Schulstunden) + Prüfungsgespräch (15 min)</a:t>
            </a:r>
          </a:p>
          <a:p>
            <a:pPr>
              <a:lnSpc>
                <a:spcPct val="100000"/>
              </a:lnSpc>
            </a:pPr>
            <a:r>
              <a:rPr lang="de-DE" sz="2000" dirty="0"/>
              <a:t>Vorgegebene Aufgabenbereiche, Aufgabenstellung kommt von der Fachlehrerin</a:t>
            </a:r>
          </a:p>
          <a:p>
            <a:pPr>
              <a:lnSpc>
                <a:spcPct val="150000"/>
              </a:lnSpc>
            </a:pPr>
            <a:r>
              <a:rPr lang="de-DE" sz="2000" dirty="0"/>
              <a:t>Vorgegebene Bewertungskriterien</a:t>
            </a:r>
          </a:p>
        </p:txBody>
      </p:sp>
    </p:spTree>
    <p:extLst>
      <p:ext uri="{BB962C8B-B14F-4D97-AF65-F5344CB8AC3E}">
        <p14:creationId xmlns:p14="http://schemas.microsoft.com/office/powerpoint/2010/main" val="400214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6. Schriftliche Prüfung: ALLGEMEIN</a:t>
            </a:r>
          </a:p>
        </p:txBody>
      </p:sp>
      <p:sp>
        <p:nvSpPr>
          <p:cNvPr id="3" name="Inhaltsplatzhalter 2"/>
          <p:cNvSpPr>
            <a:spLocks noGrp="1"/>
          </p:cNvSpPr>
          <p:nvPr>
            <p:ph idx="1"/>
          </p:nvPr>
        </p:nvSpPr>
        <p:spPr>
          <a:xfrm>
            <a:off x="628650" y="1644394"/>
            <a:ext cx="7886700" cy="4908805"/>
          </a:xfrm>
        </p:spPr>
        <p:txBody>
          <a:bodyPr>
            <a:normAutofit/>
          </a:bodyPr>
          <a:lstStyle/>
          <a:p>
            <a:pPr lvl="0">
              <a:lnSpc>
                <a:spcPct val="100000"/>
              </a:lnSpc>
            </a:pPr>
            <a:r>
              <a:rPr lang="de-DE" sz="2200" dirty="0"/>
              <a:t>Alle schriftlichen Prüfungen beginnen um 9.00 Uhr im jeweiligen Prüfungsraum.</a:t>
            </a:r>
          </a:p>
          <a:p>
            <a:pPr lvl="0">
              <a:lnSpc>
                <a:spcPct val="100000"/>
              </a:lnSpc>
            </a:pPr>
            <a:r>
              <a:rPr lang="de-DE" sz="2200" dirty="0"/>
              <a:t>Anwesenheitspflicht im jeweiligen Prüfungsraum ab 8.45 Uhr.</a:t>
            </a:r>
          </a:p>
          <a:p>
            <a:pPr lvl="0">
              <a:lnSpc>
                <a:spcPct val="100000"/>
              </a:lnSpc>
            </a:pPr>
            <a:r>
              <a:rPr lang="de-DE" sz="2200" dirty="0"/>
              <a:t>Der Prüfungsraum darf nur für Toilettengänge verlassen werden.</a:t>
            </a:r>
          </a:p>
          <a:p>
            <a:pPr lvl="0">
              <a:lnSpc>
                <a:spcPct val="100000"/>
              </a:lnSpc>
            </a:pPr>
            <a:r>
              <a:rPr lang="de-DE" sz="2200" dirty="0"/>
              <a:t>Smartphones, </a:t>
            </a:r>
            <a:r>
              <a:rPr lang="de-DE" sz="2200" dirty="0" err="1"/>
              <a:t>Smartwatches</a:t>
            </a:r>
            <a:r>
              <a:rPr lang="de-DE" sz="2200" dirty="0"/>
              <a:t>, etc. sind strengstens verboten, alleine das Mitführen solcher Geräte stellt eine Täuschungs-handlung dar.</a:t>
            </a:r>
          </a:p>
          <a:p>
            <a:pPr lvl="0">
              <a:lnSpc>
                <a:spcPct val="100000"/>
              </a:lnSpc>
            </a:pPr>
            <a:r>
              <a:rPr lang="de-DE" sz="2200" dirty="0"/>
              <a:t>Täuschungshandlungen während der Prüfung haben das Nichtbestehen der </a:t>
            </a:r>
            <a:r>
              <a:rPr lang="de-DE" sz="2200" b="1" dirty="0">
                <a:solidFill>
                  <a:srgbClr val="FF0000"/>
                </a:solidFill>
              </a:rPr>
              <a:t>gesamten</a:t>
            </a:r>
            <a:r>
              <a:rPr lang="de-DE" sz="2200" dirty="0"/>
              <a:t> Abschlussprüfung zur Folge!</a:t>
            </a:r>
          </a:p>
          <a:p>
            <a:pPr lvl="0">
              <a:lnSpc>
                <a:spcPct val="100000"/>
              </a:lnSpc>
            </a:pPr>
            <a:r>
              <a:rPr lang="de-DE" sz="2200" dirty="0"/>
              <a:t>Bei allen schriftlichen Prüfungen sind dokumentenechte Schreibgeräte in blau oder schwarz zu verwenden!</a:t>
            </a:r>
          </a:p>
          <a:p>
            <a:pPr lvl="0"/>
            <a:endParaRPr lang="de-DE" sz="2200" dirty="0"/>
          </a:p>
        </p:txBody>
      </p:sp>
    </p:spTree>
    <p:extLst>
      <p:ext uri="{BB962C8B-B14F-4D97-AF65-F5344CB8AC3E}">
        <p14:creationId xmlns:p14="http://schemas.microsoft.com/office/powerpoint/2010/main" val="279322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Teile der Abschlussprüfung</a:t>
            </a:r>
          </a:p>
        </p:txBody>
      </p:sp>
      <p:sp>
        <p:nvSpPr>
          <p:cNvPr id="3" name="Inhaltsplatzhalter 2"/>
          <p:cNvSpPr>
            <a:spLocks noGrp="1"/>
          </p:cNvSpPr>
          <p:nvPr>
            <p:ph idx="1"/>
          </p:nvPr>
        </p:nvSpPr>
        <p:spPr>
          <a:xfrm>
            <a:off x="628650" y="1344904"/>
            <a:ext cx="7886700" cy="5293402"/>
          </a:xfrm>
        </p:spPr>
        <p:txBody>
          <a:bodyPr>
            <a:normAutofit/>
          </a:bodyPr>
          <a:lstStyle/>
          <a:p>
            <a:pPr>
              <a:lnSpc>
                <a:spcPct val="150000"/>
              </a:lnSpc>
            </a:pPr>
            <a:r>
              <a:rPr lang="de-DE" sz="2400" dirty="0"/>
              <a:t>Kommunikationsprüfung im Fach Englisch</a:t>
            </a:r>
          </a:p>
          <a:p>
            <a:pPr marL="0" indent="0">
              <a:lnSpc>
                <a:spcPct val="150000"/>
              </a:lnSpc>
              <a:buNone/>
            </a:pPr>
            <a:endParaRPr lang="de-DE" sz="2400" dirty="0"/>
          </a:p>
          <a:p>
            <a:pPr>
              <a:lnSpc>
                <a:spcPct val="100000"/>
              </a:lnSpc>
            </a:pPr>
            <a:r>
              <a:rPr lang="de-DE" sz="2400" dirty="0"/>
              <a:t>Fachpraktische Prüfung in den Fächern AES/T bzw. Kommunikationsprüfung im Fach Französisch</a:t>
            </a:r>
          </a:p>
          <a:p>
            <a:pPr>
              <a:lnSpc>
                <a:spcPct val="150000"/>
              </a:lnSpc>
            </a:pPr>
            <a:endParaRPr lang="de-DE" sz="2400" dirty="0"/>
          </a:p>
          <a:p>
            <a:pPr>
              <a:lnSpc>
                <a:spcPct val="150000"/>
              </a:lnSpc>
            </a:pPr>
            <a:r>
              <a:rPr lang="de-DE" sz="2400" dirty="0"/>
              <a:t>Schriftliche Prüfung in D, M, E, AES/T/F</a:t>
            </a:r>
          </a:p>
          <a:p>
            <a:pPr>
              <a:lnSpc>
                <a:spcPct val="150000"/>
              </a:lnSpc>
            </a:pPr>
            <a:endParaRPr lang="de-DE" sz="2400" dirty="0"/>
          </a:p>
          <a:p>
            <a:pPr>
              <a:lnSpc>
                <a:spcPct val="150000"/>
              </a:lnSpc>
            </a:pPr>
            <a:r>
              <a:rPr lang="de-DE" sz="2400" dirty="0"/>
              <a:t>Auf Wunsch: Mündliche Prüfung in D, M</a:t>
            </a:r>
          </a:p>
        </p:txBody>
      </p:sp>
    </p:spTree>
    <p:extLst>
      <p:ext uri="{BB962C8B-B14F-4D97-AF65-F5344CB8AC3E}">
        <p14:creationId xmlns:p14="http://schemas.microsoft.com/office/powerpoint/2010/main" val="246339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10. Gewichtung und Notenbildung</a:t>
            </a:r>
          </a:p>
        </p:txBody>
      </p:sp>
      <p:pic>
        <p:nvPicPr>
          <p:cNvPr id="3" name="Grafik 2"/>
          <p:cNvPicPr>
            <a:picLocks noChangeAspect="1"/>
          </p:cNvPicPr>
          <p:nvPr/>
        </p:nvPicPr>
        <p:blipFill rotWithShape="1">
          <a:blip r:embed="rId2"/>
          <a:srcRect l="23253" t="22530" r="23976" b="13855"/>
          <a:stretch/>
        </p:blipFill>
        <p:spPr>
          <a:xfrm>
            <a:off x="407968" y="1079654"/>
            <a:ext cx="8328064" cy="5647112"/>
          </a:xfrm>
          <a:prstGeom prst="rect">
            <a:avLst/>
          </a:prstGeom>
        </p:spPr>
      </p:pic>
    </p:spTree>
    <p:extLst>
      <p:ext uri="{BB962C8B-B14F-4D97-AF65-F5344CB8AC3E}">
        <p14:creationId xmlns:p14="http://schemas.microsoft.com/office/powerpoint/2010/main" val="2883379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11. Termine</a:t>
            </a:r>
          </a:p>
        </p:txBody>
      </p:sp>
      <p:sp>
        <p:nvSpPr>
          <p:cNvPr id="3" name="Inhaltsplatzhalter 2"/>
          <p:cNvSpPr>
            <a:spLocks noGrp="1"/>
          </p:cNvSpPr>
          <p:nvPr>
            <p:ph idx="1"/>
          </p:nvPr>
        </p:nvSpPr>
        <p:spPr>
          <a:xfrm>
            <a:off x="628649" y="1404280"/>
            <a:ext cx="8051887" cy="4996520"/>
          </a:xfrm>
        </p:spPr>
        <p:txBody>
          <a:bodyPr>
            <a:normAutofit/>
          </a:bodyPr>
          <a:lstStyle/>
          <a:p>
            <a:pPr lvl="0">
              <a:lnSpc>
                <a:spcPct val="150000"/>
              </a:lnSpc>
            </a:pPr>
            <a:r>
              <a:rPr lang="de-DE" sz="2200" dirty="0"/>
              <a:t>Halbjahres</a:t>
            </a:r>
            <a:r>
              <a:rPr lang="de-DE" sz="2200" dirty="0">
                <a:effectLst>
                  <a:outerShdw blurRad="38100" dist="38100" dir="2700000" algn="tl">
                    <a:srgbClr val="000000">
                      <a:alpha val="43137"/>
                    </a:srgbClr>
                  </a:outerShdw>
                </a:effectLst>
              </a:rPr>
              <a:t>zeugnis</a:t>
            </a:r>
            <a:r>
              <a:rPr lang="de-DE" sz="2200" dirty="0"/>
              <a:t>: Fr, 07.02.2025</a:t>
            </a:r>
          </a:p>
          <a:p>
            <a:pPr lvl="0">
              <a:lnSpc>
                <a:spcPct val="150000"/>
              </a:lnSpc>
            </a:pPr>
            <a:r>
              <a:rPr lang="de-DE" sz="2200" dirty="0"/>
              <a:t>Mo, 10.03 – Fr, 14.03.25: Kommunikationsprüfung Englisch</a:t>
            </a:r>
          </a:p>
          <a:p>
            <a:pPr lvl="0">
              <a:lnSpc>
                <a:spcPct val="150000"/>
              </a:lnSpc>
            </a:pPr>
            <a:r>
              <a:rPr lang="de-DE" sz="2400" dirty="0"/>
              <a:t>31.03.2025-04.04.2025 </a:t>
            </a:r>
            <a:r>
              <a:rPr lang="de-DE" sz="2200" dirty="0"/>
              <a:t>Fachpraktische Prüfung AES/Technik, Kommunikationsprüfung Französisch</a:t>
            </a:r>
          </a:p>
          <a:p>
            <a:pPr lvl="0">
              <a:lnSpc>
                <a:spcPct val="150000"/>
              </a:lnSpc>
            </a:pPr>
            <a:r>
              <a:rPr lang="de-DE" sz="2200" dirty="0"/>
              <a:t>Notenbekanntgabe: Do, 26.06.2025</a:t>
            </a:r>
          </a:p>
          <a:p>
            <a:pPr lvl="0">
              <a:lnSpc>
                <a:spcPct val="150000"/>
              </a:lnSpc>
            </a:pPr>
            <a:r>
              <a:rPr lang="de-DE" sz="2200" dirty="0"/>
              <a:t>Anmeldung zur mündlichen Prüfung: Mo, 30.06.2025  </a:t>
            </a:r>
          </a:p>
          <a:p>
            <a:pPr>
              <a:lnSpc>
                <a:spcPct val="150000"/>
              </a:lnSpc>
            </a:pPr>
            <a:r>
              <a:rPr lang="de-DE" sz="2200" dirty="0"/>
              <a:t>Mündlicher Prüfungszeitraum: 07.07. – 14.07.2025</a:t>
            </a:r>
          </a:p>
          <a:p>
            <a:pPr>
              <a:lnSpc>
                <a:spcPct val="150000"/>
              </a:lnSpc>
            </a:pPr>
            <a:r>
              <a:rPr lang="de-DE" sz="2200" dirty="0"/>
              <a:t>Zeugnisübergabe / Tag der Entlassung: Fr</a:t>
            </a:r>
            <a:r>
              <a:rPr lang="de-DE" sz="2200"/>
              <a:t>, 18.07.2025</a:t>
            </a:r>
            <a:endParaRPr lang="de-DE" sz="2200" dirty="0"/>
          </a:p>
        </p:txBody>
      </p:sp>
    </p:spTree>
    <p:extLst>
      <p:ext uri="{BB962C8B-B14F-4D97-AF65-F5344CB8AC3E}">
        <p14:creationId xmlns:p14="http://schemas.microsoft.com/office/powerpoint/2010/main" val="142286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12. Fragen</a:t>
            </a: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675606"/>
            <a:ext cx="3810000" cy="3810000"/>
          </a:xfrm>
        </p:spPr>
      </p:pic>
    </p:spTree>
    <p:extLst>
      <p:ext uri="{BB962C8B-B14F-4D97-AF65-F5344CB8AC3E}">
        <p14:creationId xmlns:p14="http://schemas.microsoft.com/office/powerpoint/2010/main" val="961546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lgn="ctr">
              <a:buNone/>
            </a:pPr>
            <a:endParaRPr lang="de-DE" sz="3200" dirty="0"/>
          </a:p>
          <a:p>
            <a:pPr marL="0" indent="0" algn="ctr">
              <a:buNone/>
            </a:pPr>
            <a:endParaRPr lang="de-DE" sz="3200" dirty="0"/>
          </a:p>
        </p:txBody>
      </p:sp>
      <p:sp>
        <p:nvSpPr>
          <p:cNvPr id="4" name="Titel 3"/>
          <p:cNvSpPr>
            <a:spLocks noGrp="1"/>
          </p:cNvSpPr>
          <p:nvPr>
            <p:ph type="title"/>
          </p:nvPr>
        </p:nvSpPr>
        <p:spPr/>
        <p:txBody>
          <a:bodyPr>
            <a:normAutofit fontScale="90000"/>
          </a:bodyPr>
          <a:lstStyle/>
          <a:p>
            <a:endParaRPr lang="de-DE"/>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38" y="2330790"/>
            <a:ext cx="6818323" cy="2498317"/>
          </a:xfrm>
          <a:prstGeom prst="rect">
            <a:avLst/>
          </a:prstGeom>
        </p:spPr>
      </p:pic>
    </p:spTree>
    <p:extLst>
      <p:ext uri="{BB962C8B-B14F-4D97-AF65-F5344CB8AC3E}">
        <p14:creationId xmlns:p14="http://schemas.microsoft.com/office/powerpoint/2010/main" val="3279087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000" dirty="0">
                <a:effectLst>
                  <a:outerShdw blurRad="38100" dist="38100" dir="2700000" algn="tl">
                    <a:srgbClr val="000000">
                      <a:alpha val="43137"/>
                    </a:srgbClr>
                  </a:outerShdw>
                </a:effectLst>
              </a:rPr>
              <a:t>1. Kommunikationsprüfung in Englisch</a:t>
            </a:r>
          </a:p>
        </p:txBody>
      </p:sp>
      <p:sp>
        <p:nvSpPr>
          <p:cNvPr id="3" name="Inhaltsplatzhalter 2"/>
          <p:cNvSpPr>
            <a:spLocks noGrp="1"/>
          </p:cNvSpPr>
          <p:nvPr>
            <p:ph idx="1"/>
          </p:nvPr>
        </p:nvSpPr>
        <p:spPr/>
        <p:txBody>
          <a:bodyPr>
            <a:normAutofit lnSpcReduction="10000"/>
          </a:bodyPr>
          <a:lstStyle/>
          <a:p>
            <a:pPr>
              <a:lnSpc>
                <a:spcPct val="150000"/>
              </a:lnSpc>
            </a:pPr>
            <a:r>
              <a:rPr lang="de-DE" sz="2200" dirty="0"/>
              <a:t>Termin: Mo, 10.03.25 – Fr, 14.03.2025</a:t>
            </a:r>
          </a:p>
          <a:p>
            <a:pPr>
              <a:lnSpc>
                <a:spcPct val="150000"/>
              </a:lnSpc>
            </a:pPr>
            <a:r>
              <a:rPr lang="de-DE" sz="2200" dirty="0"/>
              <a:t>Prüfungsdauer: ca. 15 min pro Schüler </a:t>
            </a:r>
          </a:p>
          <a:p>
            <a:pPr>
              <a:lnSpc>
                <a:spcPct val="150000"/>
              </a:lnSpc>
            </a:pPr>
            <a:r>
              <a:rPr lang="de-DE" sz="2200" dirty="0"/>
              <a:t>3 Teile:</a:t>
            </a:r>
          </a:p>
          <a:p>
            <a:pPr lvl="1">
              <a:lnSpc>
                <a:spcPct val="150000"/>
              </a:lnSpc>
            </a:pPr>
            <a:r>
              <a:rPr lang="de-DE" sz="2200" dirty="0"/>
              <a:t>Monologisches Sprechen (Präsentation eines Schwerpunktthemas)</a:t>
            </a:r>
          </a:p>
          <a:p>
            <a:pPr lvl="1">
              <a:lnSpc>
                <a:spcPct val="150000"/>
              </a:lnSpc>
            </a:pPr>
            <a:r>
              <a:rPr lang="de-DE" sz="2200" dirty="0"/>
              <a:t>Dialogisches Sprechen (kommunikativ-situative Aufgabenformen)</a:t>
            </a:r>
          </a:p>
          <a:p>
            <a:pPr lvl="1">
              <a:lnSpc>
                <a:spcPct val="150000"/>
              </a:lnSpc>
            </a:pPr>
            <a:r>
              <a:rPr lang="de-DE" sz="2200" dirty="0"/>
              <a:t>Sprachmittlung</a:t>
            </a:r>
          </a:p>
        </p:txBody>
      </p:sp>
    </p:spTree>
    <p:extLst>
      <p:ext uri="{BB962C8B-B14F-4D97-AF65-F5344CB8AC3E}">
        <p14:creationId xmlns:p14="http://schemas.microsoft.com/office/powerpoint/2010/main" val="251938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1b. Schriftliche Prüfung: ENGLISCH</a:t>
            </a:r>
          </a:p>
        </p:txBody>
      </p:sp>
      <p:sp>
        <p:nvSpPr>
          <p:cNvPr id="3" name="Inhaltsplatzhalter 2"/>
          <p:cNvSpPr>
            <a:spLocks noGrp="1"/>
          </p:cNvSpPr>
          <p:nvPr>
            <p:ph idx="1"/>
          </p:nvPr>
        </p:nvSpPr>
        <p:spPr>
          <a:xfrm>
            <a:off x="628650" y="1644394"/>
            <a:ext cx="7886700" cy="4908805"/>
          </a:xfrm>
        </p:spPr>
        <p:txBody>
          <a:bodyPr>
            <a:normAutofit/>
          </a:bodyPr>
          <a:lstStyle/>
          <a:p>
            <a:pPr lvl="0"/>
            <a:r>
              <a:rPr lang="de-DE" sz="2200" dirty="0"/>
              <a:t>Termin: Do, 22. Mai 2025 </a:t>
            </a:r>
            <a:r>
              <a:rPr lang="de-DE" sz="2200" i="1" dirty="0"/>
              <a:t>(NT: Die, 24. Juni 2025)</a:t>
            </a:r>
            <a:endParaRPr lang="de-DE" sz="2200" dirty="0"/>
          </a:p>
          <a:p>
            <a:pPr lvl="0"/>
            <a:r>
              <a:rPr lang="de-DE" sz="2200" dirty="0"/>
              <a:t>Reine Bearbeitungszeit: 150 Minuten</a:t>
            </a:r>
          </a:p>
          <a:p>
            <a:r>
              <a:rPr lang="de-DE" sz="2200" dirty="0"/>
              <a:t>Inhalte: Bildungsstandards der Klassen 7 – 10 + Grundlagenwissen</a:t>
            </a:r>
          </a:p>
          <a:p>
            <a:pPr lvl="0"/>
            <a:r>
              <a:rPr lang="de-DE" sz="2200" dirty="0"/>
              <a:t>5 Teilbereiche der schriftlichen Prüfung:</a:t>
            </a:r>
          </a:p>
          <a:p>
            <a:pPr lvl="1">
              <a:lnSpc>
                <a:spcPct val="150000"/>
              </a:lnSpc>
            </a:pPr>
            <a:r>
              <a:rPr lang="de-DE" sz="2000" dirty="0"/>
              <a:t>Teil A: Hörverstehen (Listening </a:t>
            </a:r>
            <a:r>
              <a:rPr lang="de-DE" sz="2000" dirty="0" err="1"/>
              <a:t>Comprehension</a:t>
            </a:r>
            <a:r>
              <a:rPr lang="de-DE" sz="2000" dirty="0"/>
              <a:t>) </a:t>
            </a:r>
            <a:r>
              <a:rPr lang="de-DE" sz="2000" dirty="0">
                <a:sym typeface="Wingdings" panose="05000000000000000000" pitchFamily="2" charset="2"/>
              </a:rPr>
              <a:t> kein Wörterbuch</a:t>
            </a:r>
            <a:endParaRPr lang="de-DE" sz="2000" dirty="0"/>
          </a:p>
          <a:p>
            <a:pPr lvl="1">
              <a:lnSpc>
                <a:spcPct val="150000"/>
              </a:lnSpc>
            </a:pPr>
            <a:r>
              <a:rPr lang="de-DE" sz="2000" dirty="0"/>
              <a:t>Teil B: textorientierte Aufgabe (Text-</a:t>
            </a:r>
            <a:r>
              <a:rPr lang="de-DE" sz="2000" dirty="0" err="1"/>
              <a:t>based</a:t>
            </a:r>
            <a:r>
              <a:rPr lang="de-DE" sz="2000" dirty="0"/>
              <a:t> Tasks)</a:t>
            </a:r>
          </a:p>
          <a:p>
            <a:pPr lvl="1">
              <a:lnSpc>
                <a:spcPct val="110000"/>
              </a:lnSpc>
            </a:pPr>
            <a:r>
              <a:rPr lang="de-DE" sz="2000" dirty="0"/>
              <a:t>Teil C: kontextbezogene Aufgaben zu Wortschatz und grammatischen Strukturen (</a:t>
            </a:r>
            <a:r>
              <a:rPr lang="de-DE" sz="2000" dirty="0" err="1"/>
              <a:t>Use</a:t>
            </a:r>
            <a:r>
              <a:rPr lang="de-DE" sz="2000" dirty="0"/>
              <a:t> </a:t>
            </a:r>
            <a:r>
              <a:rPr lang="de-DE" sz="2000" dirty="0" err="1"/>
              <a:t>of</a:t>
            </a:r>
            <a:r>
              <a:rPr lang="de-DE" sz="2000" dirty="0"/>
              <a:t> Language)</a:t>
            </a:r>
          </a:p>
          <a:p>
            <a:pPr lvl="1">
              <a:lnSpc>
                <a:spcPct val="150000"/>
              </a:lnSpc>
            </a:pPr>
            <a:r>
              <a:rPr lang="de-DE" sz="2000" dirty="0"/>
              <a:t>Teil D: themengebundene Sprachproduktion (Writing)</a:t>
            </a:r>
          </a:p>
          <a:p>
            <a:pPr lvl="1">
              <a:lnSpc>
                <a:spcPct val="110000"/>
              </a:lnSpc>
            </a:pPr>
            <a:r>
              <a:rPr lang="de-DE" sz="2000" dirty="0"/>
              <a:t>Teil E: Anwendung erworbener Arbeitstechniken und methodischer Fertigkeiten (</a:t>
            </a:r>
            <a:r>
              <a:rPr lang="de-DE" sz="2000" dirty="0" err="1"/>
              <a:t>Interpreting</a:t>
            </a:r>
            <a:r>
              <a:rPr lang="de-DE" sz="2000" dirty="0"/>
              <a:t>)</a:t>
            </a:r>
          </a:p>
        </p:txBody>
      </p:sp>
    </p:spTree>
    <p:extLst>
      <p:ext uri="{BB962C8B-B14F-4D97-AF65-F5344CB8AC3E}">
        <p14:creationId xmlns:p14="http://schemas.microsoft.com/office/powerpoint/2010/main" val="164035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1c. Schriftliche Prüfung: ENGLISCH</a:t>
            </a:r>
          </a:p>
        </p:txBody>
      </p:sp>
      <p:sp>
        <p:nvSpPr>
          <p:cNvPr id="3" name="Inhaltsplatzhalter 2"/>
          <p:cNvSpPr>
            <a:spLocks noGrp="1"/>
          </p:cNvSpPr>
          <p:nvPr>
            <p:ph idx="1"/>
          </p:nvPr>
        </p:nvSpPr>
        <p:spPr>
          <a:xfrm>
            <a:off x="628650" y="1266152"/>
            <a:ext cx="7886700" cy="3347735"/>
          </a:xfrm>
        </p:spPr>
        <p:txBody>
          <a:bodyPr>
            <a:normAutofit/>
          </a:bodyPr>
          <a:lstStyle/>
          <a:p>
            <a:pPr lvl="0"/>
            <a:r>
              <a:rPr lang="de-DE" sz="2200" dirty="0"/>
              <a:t>Zugelassene Hilfsmittel:</a:t>
            </a:r>
          </a:p>
          <a:p>
            <a:pPr marL="0" lvl="0" indent="0">
              <a:buNone/>
            </a:pPr>
            <a:endParaRPr lang="de-DE" sz="2200" dirty="0"/>
          </a:p>
          <a:p>
            <a:pPr lvl="1"/>
            <a:r>
              <a:rPr lang="de-DE" sz="2200" dirty="0"/>
              <a:t>Für Teil A (Listening </a:t>
            </a:r>
            <a:r>
              <a:rPr lang="de-DE" sz="2200" dirty="0" err="1"/>
              <a:t>Comprehension</a:t>
            </a:r>
            <a:r>
              <a:rPr lang="de-DE" sz="2200" dirty="0"/>
              <a:t> – Hörverstehen) sind keine Hilfsmittel zugelassen.</a:t>
            </a:r>
          </a:p>
          <a:p>
            <a:pPr marL="457200" lvl="1" indent="0">
              <a:buNone/>
            </a:pPr>
            <a:endParaRPr lang="de-DE" sz="2200" dirty="0"/>
          </a:p>
          <a:p>
            <a:pPr lvl="1"/>
            <a:r>
              <a:rPr lang="de-DE" sz="2200" dirty="0"/>
              <a:t>Für die Teile B, C, D, E ist ein zweisprachiges Wörterbuch zugelassen.</a:t>
            </a:r>
          </a:p>
        </p:txBody>
      </p:sp>
      <p:pic>
        <p:nvPicPr>
          <p:cNvPr id="4" name="Grafik 3"/>
          <p:cNvPicPr>
            <a:picLocks noChangeAspect="1"/>
          </p:cNvPicPr>
          <p:nvPr/>
        </p:nvPicPr>
        <p:blipFill rotWithShape="1">
          <a:blip r:embed="rId2"/>
          <a:srcRect l="25181" t="45234" r="25181" b="34632"/>
          <a:stretch/>
        </p:blipFill>
        <p:spPr>
          <a:xfrm>
            <a:off x="143908" y="4072732"/>
            <a:ext cx="8691600" cy="1983035"/>
          </a:xfrm>
          <a:prstGeom prst="rect">
            <a:avLst/>
          </a:prstGeom>
        </p:spPr>
      </p:pic>
    </p:spTree>
    <p:extLst>
      <p:ext uri="{BB962C8B-B14F-4D97-AF65-F5344CB8AC3E}">
        <p14:creationId xmlns:p14="http://schemas.microsoft.com/office/powerpoint/2010/main" val="27640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2. Schriftliche Prüfung: DEUTSCH</a:t>
            </a:r>
          </a:p>
        </p:txBody>
      </p:sp>
      <p:sp>
        <p:nvSpPr>
          <p:cNvPr id="3" name="Inhaltsplatzhalter 2"/>
          <p:cNvSpPr>
            <a:spLocks noGrp="1"/>
          </p:cNvSpPr>
          <p:nvPr>
            <p:ph idx="1"/>
          </p:nvPr>
        </p:nvSpPr>
        <p:spPr>
          <a:xfrm>
            <a:off x="628650" y="1332251"/>
            <a:ext cx="7886700" cy="5288886"/>
          </a:xfrm>
        </p:spPr>
        <p:txBody>
          <a:bodyPr>
            <a:normAutofit/>
          </a:bodyPr>
          <a:lstStyle/>
          <a:p>
            <a:pPr lvl="0"/>
            <a:r>
              <a:rPr lang="de-DE" sz="2200" dirty="0"/>
              <a:t>Termin: Die, 20. Mai 2025 </a:t>
            </a:r>
            <a:r>
              <a:rPr lang="de-DE" sz="2200" i="1" dirty="0"/>
              <a:t>(NT: Mo, 23. Juni 2025)</a:t>
            </a:r>
            <a:endParaRPr lang="de-DE" sz="2200" dirty="0"/>
          </a:p>
          <a:p>
            <a:pPr lvl="0"/>
            <a:r>
              <a:rPr lang="de-DE" sz="2200" dirty="0"/>
              <a:t>Reine Bearbeitungszeit: 240 Minuten</a:t>
            </a:r>
          </a:p>
          <a:p>
            <a:pPr lvl="0"/>
            <a:r>
              <a:rPr lang="de-DE" sz="2200" dirty="0"/>
              <a:t>Inhalte: Bildungsstandards der Klassen 7 – 10 + Grundlagenwissen</a:t>
            </a:r>
          </a:p>
          <a:p>
            <a:pPr lvl="0"/>
            <a:r>
              <a:rPr lang="de-DE" sz="2200" dirty="0"/>
              <a:t>Prüfungsteile</a:t>
            </a:r>
          </a:p>
          <a:p>
            <a:pPr lvl="1"/>
            <a:r>
              <a:rPr lang="de-DE" sz="2000" u="dotted" dirty="0"/>
              <a:t>Pflichtteil A1 (25 Punkte):</a:t>
            </a:r>
            <a:endParaRPr lang="de-DE" sz="2000" dirty="0"/>
          </a:p>
          <a:p>
            <a:pPr lvl="2"/>
            <a:r>
              <a:rPr lang="de-DE" dirty="0"/>
              <a:t>Sachtext: Aufgaben zum Textverständnis, zur Grammatik, Rechtschreibung, Zeichensetzung, Satzbau, …</a:t>
            </a:r>
          </a:p>
          <a:p>
            <a:pPr lvl="2"/>
            <a:endParaRPr lang="de-DE" sz="1200" dirty="0"/>
          </a:p>
          <a:p>
            <a:pPr lvl="1"/>
            <a:r>
              <a:rPr lang="de-DE" sz="2000" u="dotted" dirty="0"/>
              <a:t>Pflichtteil A2 (25 Punkte):</a:t>
            </a:r>
            <a:endParaRPr lang="de-DE" sz="2000" dirty="0"/>
          </a:p>
          <a:p>
            <a:pPr lvl="2"/>
            <a:r>
              <a:rPr lang="de-DE" dirty="0"/>
              <a:t>Lektüre: Aufgaben zum Textverständnis und eine produktive Schreibaufgabe</a:t>
            </a:r>
          </a:p>
          <a:p>
            <a:pPr lvl="2"/>
            <a:endParaRPr lang="de-DE" sz="1200" dirty="0"/>
          </a:p>
          <a:p>
            <a:pPr lvl="1"/>
            <a:r>
              <a:rPr lang="de-DE" sz="2000" u="dotted" dirty="0" err="1"/>
              <a:t>Wahlteil</a:t>
            </a:r>
            <a:r>
              <a:rPr lang="de-DE" sz="2000" u="dotted" dirty="0"/>
              <a:t> B (50 Punkte):</a:t>
            </a:r>
            <a:endParaRPr lang="de-DE" sz="2000" dirty="0"/>
          </a:p>
          <a:p>
            <a:pPr lvl="2"/>
            <a:r>
              <a:rPr lang="de-DE" dirty="0"/>
              <a:t>Entweder Textbeschreibung Lyrik oder Textbeschreibung Prosa oder textgebundene dialektische Erörterung</a:t>
            </a:r>
          </a:p>
          <a:p>
            <a:pPr marL="0" indent="0">
              <a:lnSpc>
                <a:spcPct val="120000"/>
              </a:lnSpc>
              <a:buNone/>
            </a:pPr>
            <a:endParaRPr lang="de-DE" dirty="0"/>
          </a:p>
        </p:txBody>
      </p:sp>
    </p:spTree>
    <p:extLst>
      <p:ext uri="{BB962C8B-B14F-4D97-AF65-F5344CB8AC3E}">
        <p14:creationId xmlns:p14="http://schemas.microsoft.com/office/powerpoint/2010/main" val="1065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2. Schriftliche Prüfung: DEUTSCH</a:t>
            </a:r>
          </a:p>
        </p:txBody>
      </p:sp>
      <p:sp>
        <p:nvSpPr>
          <p:cNvPr id="3" name="Inhaltsplatzhalter 2"/>
          <p:cNvSpPr>
            <a:spLocks noGrp="1"/>
          </p:cNvSpPr>
          <p:nvPr>
            <p:ph idx="1"/>
          </p:nvPr>
        </p:nvSpPr>
        <p:spPr>
          <a:xfrm>
            <a:off x="628650" y="1413735"/>
            <a:ext cx="7886700" cy="4908805"/>
          </a:xfrm>
        </p:spPr>
        <p:txBody>
          <a:bodyPr>
            <a:normAutofit/>
          </a:bodyPr>
          <a:lstStyle/>
          <a:p>
            <a:pPr lvl="0"/>
            <a:r>
              <a:rPr lang="de-DE" sz="2200" dirty="0"/>
              <a:t>Prüfungslektüre: </a:t>
            </a:r>
          </a:p>
          <a:p>
            <a:pPr marL="0" lvl="0" indent="0">
              <a:buNone/>
            </a:pPr>
            <a:r>
              <a:rPr lang="de-DE" sz="2200" dirty="0"/>
              <a:t>   „Krummer Hund“ von Juliane Pickel</a:t>
            </a:r>
          </a:p>
          <a:p>
            <a:pPr marL="0" lvl="0" indent="0">
              <a:buNone/>
            </a:pPr>
            <a:endParaRPr lang="de-DE" sz="2200" dirty="0"/>
          </a:p>
          <a:p>
            <a:pPr lvl="0"/>
            <a:r>
              <a:rPr lang="de-DE" sz="2200" dirty="0"/>
              <a:t>Zugelassene Hilfsmittel:</a:t>
            </a:r>
          </a:p>
          <a:p>
            <a:pPr lvl="1"/>
            <a:r>
              <a:rPr lang="de-DE" sz="2200" dirty="0"/>
              <a:t>Das an der Schule verwendete Buch (eigene Randnotizen sind erlaubt – keine Haftnotizen, Klebestreifen, etc.)</a:t>
            </a:r>
          </a:p>
          <a:p>
            <a:pPr lvl="1"/>
            <a:r>
              <a:rPr lang="de-DE" sz="2200" dirty="0"/>
              <a:t>Rechtschreibwörterbuch</a:t>
            </a:r>
          </a:p>
          <a:p>
            <a:pPr marL="457200" lvl="1" indent="0">
              <a:buNone/>
            </a:pPr>
            <a:endParaRPr lang="de-DE" sz="2200" dirty="0"/>
          </a:p>
          <a:p>
            <a:r>
              <a:rPr lang="de-DE" sz="2200" dirty="0"/>
              <a:t>Hinweis: Im Aufsatz aus dem </a:t>
            </a:r>
            <a:r>
              <a:rPr lang="de-DE" sz="2200" b="1" dirty="0" err="1"/>
              <a:t>Wahlteil</a:t>
            </a:r>
            <a:r>
              <a:rPr lang="de-DE" sz="2200" b="1" dirty="0"/>
              <a:t> B</a:t>
            </a:r>
            <a:r>
              <a:rPr lang="de-DE" sz="2200" dirty="0"/>
              <a:t> wird auch die </a:t>
            </a:r>
            <a:r>
              <a:rPr lang="de-DE" sz="2200" b="1" dirty="0"/>
              <a:t>Rechtschreibung</a:t>
            </a:r>
            <a:r>
              <a:rPr lang="de-DE" sz="2200" dirty="0"/>
              <a:t> bewertet!</a:t>
            </a:r>
          </a:p>
          <a:p>
            <a:pPr marL="0" indent="0">
              <a:lnSpc>
                <a:spcPct val="120000"/>
              </a:lnSpc>
              <a:buNone/>
            </a:pPr>
            <a:endParaRPr lang="de-DE" dirty="0"/>
          </a:p>
        </p:txBody>
      </p:sp>
    </p:spTree>
    <p:extLst>
      <p:ext uri="{BB962C8B-B14F-4D97-AF65-F5344CB8AC3E}">
        <p14:creationId xmlns:p14="http://schemas.microsoft.com/office/powerpoint/2010/main" val="357204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28650" y="1275183"/>
            <a:ext cx="7886700" cy="5323921"/>
          </a:xfrm>
        </p:spPr>
        <p:txBody>
          <a:bodyPr>
            <a:normAutofit/>
          </a:bodyPr>
          <a:lstStyle/>
          <a:p>
            <a:pPr lvl="0"/>
            <a:r>
              <a:rPr lang="de-DE" sz="2200" dirty="0"/>
              <a:t>Termin: Mo, 26. Mai 2025 </a:t>
            </a:r>
            <a:r>
              <a:rPr lang="de-DE" sz="2200" i="1" dirty="0"/>
              <a:t>(NT: Mi, 25. Juni 2025)</a:t>
            </a:r>
            <a:endParaRPr lang="de-DE" sz="2200" dirty="0"/>
          </a:p>
          <a:p>
            <a:pPr lvl="0"/>
            <a:r>
              <a:rPr lang="de-DE" sz="2200" dirty="0"/>
              <a:t>Reine Bearbeitungszeit: 210 Minuten</a:t>
            </a:r>
          </a:p>
          <a:p>
            <a:pPr lvl="0"/>
            <a:r>
              <a:rPr lang="de-DE" sz="2200" dirty="0"/>
              <a:t>Inhalte: Bildungsstandards der Klassen 7 – 10 + Grundlagenwissen</a:t>
            </a:r>
          </a:p>
          <a:p>
            <a:pPr lvl="0"/>
            <a:r>
              <a:rPr lang="de-DE" sz="2200" dirty="0"/>
              <a:t>Prüfungsteile</a:t>
            </a:r>
          </a:p>
          <a:p>
            <a:pPr lvl="1"/>
            <a:r>
              <a:rPr lang="de-DE" sz="2000" u="dotted" dirty="0"/>
              <a:t>Pflichtteil A1 (10 Punkte): Hilfsmittelfreier Teil</a:t>
            </a:r>
            <a:endParaRPr lang="de-DE" sz="2000" dirty="0"/>
          </a:p>
          <a:p>
            <a:pPr lvl="2"/>
            <a:r>
              <a:rPr lang="de-DE" dirty="0"/>
              <a:t>Bis zu 8 Aufgaben zu allen Themen</a:t>
            </a:r>
          </a:p>
          <a:p>
            <a:pPr marL="914400" lvl="2" indent="0">
              <a:buNone/>
            </a:pPr>
            <a:endParaRPr lang="de-DE" sz="1200" dirty="0"/>
          </a:p>
          <a:p>
            <a:pPr lvl="1"/>
            <a:r>
              <a:rPr lang="de-DE" sz="2000" u="dotted" dirty="0"/>
              <a:t>Pflichtteil A2 (20 Punkte):</a:t>
            </a:r>
            <a:endParaRPr lang="de-DE" sz="2000" dirty="0"/>
          </a:p>
          <a:p>
            <a:pPr lvl="2"/>
            <a:r>
              <a:rPr lang="de-DE" dirty="0"/>
              <a:t>6 – 8 Aufgaben</a:t>
            </a:r>
          </a:p>
          <a:p>
            <a:pPr lvl="2"/>
            <a:r>
              <a:rPr lang="de-DE" dirty="0"/>
              <a:t>alle müssen bearbeitet werden</a:t>
            </a:r>
          </a:p>
          <a:p>
            <a:pPr marL="914400" lvl="2" indent="0">
              <a:buNone/>
            </a:pPr>
            <a:endParaRPr lang="de-DE" sz="1200" dirty="0"/>
          </a:p>
          <a:p>
            <a:pPr lvl="1"/>
            <a:r>
              <a:rPr lang="de-DE" sz="2000" u="dotted" dirty="0" err="1"/>
              <a:t>Wahlteil</a:t>
            </a:r>
            <a:r>
              <a:rPr lang="de-DE" sz="2000" u="dotted" dirty="0"/>
              <a:t> B (20 Punkte):</a:t>
            </a:r>
            <a:endParaRPr lang="de-DE" sz="2000" dirty="0"/>
          </a:p>
          <a:p>
            <a:pPr lvl="2"/>
            <a:r>
              <a:rPr lang="de-DE" dirty="0"/>
              <a:t>2 Aufgaben von 3 müssen bearbeitet werden</a:t>
            </a:r>
          </a:p>
          <a:p>
            <a:pPr lvl="2"/>
            <a:r>
              <a:rPr lang="de-DE" dirty="0"/>
              <a:t>wenn alle 3 Aufgaben bearbeitet werden, werden die beiden besten gewertet</a:t>
            </a:r>
          </a:p>
          <a:p>
            <a:pPr marL="457200" lvl="1" indent="0">
              <a:buNone/>
            </a:pPr>
            <a:endParaRPr lang="de-DE" sz="2200" dirty="0"/>
          </a:p>
          <a:p>
            <a:pPr lvl="0"/>
            <a:endParaRPr lang="de-DE" sz="2200" dirty="0"/>
          </a:p>
          <a:p>
            <a:pPr lvl="0"/>
            <a:endParaRPr lang="de-DE" sz="2200" dirty="0"/>
          </a:p>
          <a:p>
            <a:pPr lvl="0"/>
            <a:endParaRPr lang="de-DE" sz="2200" dirty="0"/>
          </a:p>
        </p:txBody>
      </p:sp>
      <p:sp>
        <p:nvSpPr>
          <p:cNvPr id="6" name="Titel 1"/>
          <p:cNvSpPr txBox="1">
            <a:spLocks/>
          </p:cNvSpPr>
          <p:nvPr/>
        </p:nvSpPr>
        <p:spPr>
          <a:xfrm>
            <a:off x="781050" y="157101"/>
            <a:ext cx="7886700" cy="656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4000" dirty="0">
                <a:effectLst>
                  <a:outerShdw blurRad="38100" dist="38100" dir="2700000" algn="tl">
                    <a:srgbClr val="000000">
                      <a:alpha val="43137"/>
                    </a:srgbClr>
                  </a:outerShdw>
                </a:effectLst>
              </a:rPr>
              <a:t>3. Schriftliche Prüfung: MATHE</a:t>
            </a:r>
          </a:p>
        </p:txBody>
      </p:sp>
    </p:spTree>
    <p:extLst>
      <p:ext uri="{BB962C8B-B14F-4D97-AF65-F5344CB8AC3E}">
        <p14:creationId xmlns:p14="http://schemas.microsoft.com/office/powerpoint/2010/main" val="37557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3. Schriftliche Prüfung: MATHE</a:t>
            </a:r>
          </a:p>
        </p:txBody>
      </p:sp>
      <p:sp>
        <p:nvSpPr>
          <p:cNvPr id="3" name="Inhaltsplatzhalter 2"/>
          <p:cNvSpPr>
            <a:spLocks noGrp="1"/>
          </p:cNvSpPr>
          <p:nvPr>
            <p:ph idx="1"/>
          </p:nvPr>
        </p:nvSpPr>
        <p:spPr>
          <a:xfrm>
            <a:off x="628650" y="1420385"/>
            <a:ext cx="7886700" cy="3347735"/>
          </a:xfrm>
        </p:spPr>
        <p:txBody>
          <a:bodyPr>
            <a:normAutofit/>
          </a:bodyPr>
          <a:lstStyle/>
          <a:p>
            <a:pPr lvl="0"/>
            <a:r>
              <a:rPr lang="de-DE" sz="2200" dirty="0"/>
              <a:t>Zugelassene Hilfsmittel:</a:t>
            </a:r>
          </a:p>
          <a:p>
            <a:pPr marL="0" lvl="0" indent="0">
              <a:buNone/>
            </a:pPr>
            <a:endParaRPr lang="de-DE" sz="2200" dirty="0"/>
          </a:p>
          <a:p>
            <a:pPr lvl="1"/>
            <a:r>
              <a:rPr lang="de-DE" sz="2200" dirty="0"/>
              <a:t>Teil A1: Zeichengeräte</a:t>
            </a:r>
          </a:p>
          <a:p>
            <a:pPr lvl="1"/>
            <a:endParaRPr lang="de-DE" sz="2200" dirty="0"/>
          </a:p>
          <a:p>
            <a:pPr lvl="1"/>
            <a:r>
              <a:rPr lang="de-DE" sz="2200" dirty="0"/>
              <a:t>Teil A2 und Teil B:</a:t>
            </a:r>
          </a:p>
          <a:p>
            <a:pPr lvl="2"/>
            <a:r>
              <a:rPr lang="de-DE" sz="1800" dirty="0"/>
              <a:t>Taschenrechner (nur der an der Schule eingesetzte!)</a:t>
            </a:r>
          </a:p>
          <a:p>
            <a:pPr lvl="2"/>
            <a:r>
              <a:rPr lang="de-DE" sz="1800" dirty="0"/>
              <a:t>Formelsammlung (ohne Ergänzungen!)</a:t>
            </a:r>
          </a:p>
          <a:p>
            <a:pPr lvl="2"/>
            <a:r>
              <a:rPr lang="de-DE" sz="1800" dirty="0"/>
              <a:t>Zeichengeräte</a:t>
            </a:r>
          </a:p>
        </p:txBody>
      </p:sp>
      <p:pic>
        <p:nvPicPr>
          <p:cNvPr id="4" name="Grafik 3"/>
          <p:cNvPicPr>
            <a:picLocks noChangeAspect="1"/>
          </p:cNvPicPr>
          <p:nvPr/>
        </p:nvPicPr>
        <p:blipFill rotWithShape="1">
          <a:blip r:embed="rId2"/>
          <a:srcRect l="17100" t="37473" r="34800" b="40838"/>
          <a:stretch/>
        </p:blipFill>
        <p:spPr>
          <a:xfrm>
            <a:off x="642405" y="4376019"/>
            <a:ext cx="7859190" cy="1993393"/>
          </a:xfrm>
          <a:prstGeom prst="rect">
            <a:avLst/>
          </a:prstGeom>
        </p:spPr>
      </p:pic>
    </p:spTree>
    <p:extLst>
      <p:ext uri="{BB962C8B-B14F-4D97-AF65-F5344CB8AC3E}">
        <p14:creationId xmlns:p14="http://schemas.microsoft.com/office/powerpoint/2010/main" val="54816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1302</Words>
  <Application>Microsoft Office PowerPoint</Application>
  <PresentationFormat>Bildschirmpräsentation (4:3)</PresentationFormat>
  <Paragraphs>201</Paragraphs>
  <Slides>23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Calibri</vt:lpstr>
      <vt:lpstr>Calibri Light</vt:lpstr>
      <vt:lpstr>Times New Roman</vt:lpstr>
      <vt:lpstr>Wingdings</vt:lpstr>
      <vt:lpstr>Office Theme</vt:lpstr>
      <vt:lpstr>Informationen zur Realschulabschlussprüfung</vt:lpstr>
      <vt:lpstr>Teile der Abschlussprüfung</vt:lpstr>
      <vt:lpstr>1. Kommunikationsprüfung in Englisch</vt:lpstr>
      <vt:lpstr>1b. Schriftliche Prüfung: ENGLISCH</vt:lpstr>
      <vt:lpstr>1c. Schriftliche Prüfung: ENGLISCH</vt:lpstr>
      <vt:lpstr>2. Schriftliche Prüfung: DEUTSCH</vt:lpstr>
      <vt:lpstr>2. Schriftliche Prüfung: DEUTSCH</vt:lpstr>
      <vt:lpstr>PowerPoint-Präsentation</vt:lpstr>
      <vt:lpstr>3. Schriftliche Prüfung: MATHE</vt:lpstr>
      <vt:lpstr>4. Mündliche Prüfung D, M</vt:lpstr>
      <vt:lpstr>4b. Gewichtung und Notenbildung</vt:lpstr>
      <vt:lpstr>5a. Schriftliche Prüfung: WPF Französisch</vt:lpstr>
      <vt:lpstr>5a. Schriftliche Prüfung: WPF Französisch</vt:lpstr>
      <vt:lpstr>5a. Kommunikationsprüfung Französisch</vt:lpstr>
      <vt:lpstr>5b. Schriftliche Prüfung: WPF Technik</vt:lpstr>
      <vt:lpstr>5b. Fachpraktische Prüfung in Technik</vt:lpstr>
      <vt:lpstr>5c. Schriftliche Prüfung: WPF AES</vt:lpstr>
      <vt:lpstr>5c. Fachpraktische Prüfung in AES</vt:lpstr>
      <vt:lpstr>6. Schriftliche Prüfung: ALLGEMEIN</vt:lpstr>
      <vt:lpstr>10. Gewichtung und Notenbildung</vt:lpstr>
      <vt:lpstr>11. Termine</vt:lpstr>
      <vt:lpstr>12. Fragen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zur  Klassenpflegschaft der</dc:title>
  <dc:creator>Laura Schneider</dc:creator>
  <cp:lastModifiedBy>J. Kuhn (Schulleitung)</cp:lastModifiedBy>
  <cp:revision>198</cp:revision>
  <cp:lastPrinted>2020-10-05T16:21:14Z</cp:lastPrinted>
  <dcterms:created xsi:type="dcterms:W3CDTF">2017-09-26T17:09:36Z</dcterms:created>
  <dcterms:modified xsi:type="dcterms:W3CDTF">2024-09-18T08:12:21Z</dcterms:modified>
</cp:coreProperties>
</file>